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9" r:id="rId5"/>
    <p:sldMasterId id="2147483685" r:id="rId6"/>
    <p:sldMasterId id="2147483689" r:id="rId7"/>
  </p:sldMasterIdLst>
  <p:notesMasterIdLst>
    <p:notesMasterId r:id="rId26"/>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70" r:id="rId21"/>
    <p:sldId id="276" r:id="rId22"/>
    <p:sldId id="271" r:id="rId23"/>
    <p:sldId id="272" r:id="rId24"/>
    <p:sldId id="27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A4981A-5DC7-4E33-A853-31158C5C7581}" v="16" dt="2026-04-21T13:43:51.1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46" autoAdjust="0"/>
  </p:normalViewPr>
  <p:slideViewPr>
    <p:cSldViewPr snapToGrid="0">
      <p:cViewPr varScale="1">
        <p:scale>
          <a:sx n="55" d="100"/>
          <a:sy n="55" d="100"/>
        </p:scale>
        <p:origin x="1600"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Barnes" userId="3e762f42-0ff2-4b0b-83f7-6a3b90266c0d" providerId="ADAL" clId="{B65B714F-F7DD-4DD6-811C-2FA7E59192B6}"/>
    <pc:docChg chg="undo custSel delSld modSld sldOrd">
      <pc:chgData name="Beth Barnes" userId="3e762f42-0ff2-4b0b-83f7-6a3b90266c0d" providerId="ADAL" clId="{B65B714F-F7DD-4DD6-811C-2FA7E59192B6}" dt="2026-04-21T13:45:28.363" v="2220" actId="47"/>
      <pc:docMkLst>
        <pc:docMk/>
      </pc:docMkLst>
      <pc:sldChg chg="modSp mod">
        <pc:chgData name="Beth Barnes" userId="3e762f42-0ff2-4b0b-83f7-6a3b90266c0d" providerId="ADAL" clId="{B65B714F-F7DD-4DD6-811C-2FA7E59192B6}" dt="2026-04-21T13:25:36.875" v="705" actId="20577"/>
        <pc:sldMkLst>
          <pc:docMk/>
          <pc:sldMk cId="3411810890" sldId="257"/>
        </pc:sldMkLst>
        <pc:spChg chg="mod">
          <ac:chgData name="Beth Barnes" userId="3e762f42-0ff2-4b0b-83f7-6a3b90266c0d" providerId="ADAL" clId="{B65B714F-F7DD-4DD6-811C-2FA7E59192B6}" dt="2026-04-21T13:25:36.875" v="705" actId="20577"/>
          <ac:spMkLst>
            <pc:docMk/>
            <pc:sldMk cId="3411810890" sldId="257"/>
            <ac:spMk id="6" creationId="{CF8DA92D-ECA5-1582-A50D-638189BA2CED}"/>
          </ac:spMkLst>
        </pc:spChg>
      </pc:sldChg>
      <pc:sldChg chg="addSp delSp modSp mod">
        <pc:chgData name="Beth Barnes" userId="3e762f42-0ff2-4b0b-83f7-6a3b90266c0d" providerId="ADAL" clId="{B65B714F-F7DD-4DD6-811C-2FA7E59192B6}" dt="2026-04-21T13:26:36.340" v="709" actId="1076"/>
        <pc:sldMkLst>
          <pc:docMk/>
          <pc:sldMk cId="2920460001" sldId="258"/>
        </pc:sldMkLst>
        <pc:spChg chg="mod">
          <ac:chgData name="Beth Barnes" userId="3e762f42-0ff2-4b0b-83f7-6a3b90266c0d" providerId="ADAL" clId="{B65B714F-F7DD-4DD6-811C-2FA7E59192B6}" dt="2026-04-21T13:25:54.465" v="706" actId="1076"/>
          <ac:spMkLst>
            <pc:docMk/>
            <pc:sldMk cId="2920460001" sldId="258"/>
            <ac:spMk id="4" creationId="{B03CADC3-B357-0507-E684-EA9DEED3ACFC}"/>
          </ac:spMkLst>
        </pc:spChg>
        <pc:picChg chg="del">
          <ac:chgData name="Beth Barnes" userId="3e762f42-0ff2-4b0b-83f7-6a3b90266c0d" providerId="ADAL" clId="{B65B714F-F7DD-4DD6-811C-2FA7E59192B6}" dt="2026-04-21T13:26:07.629" v="707" actId="478"/>
          <ac:picMkLst>
            <pc:docMk/>
            <pc:sldMk cId="2920460001" sldId="258"/>
            <ac:picMk id="8" creationId="{5F9199FC-DD6B-EDD4-AD8A-B93992E7601D}"/>
          </ac:picMkLst>
        </pc:picChg>
        <pc:picChg chg="add mod">
          <ac:chgData name="Beth Barnes" userId="3e762f42-0ff2-4b0b-83f7-6a3b90266c0d" providerId="ADAL" clId="{B65B714F-F7DD-4DD6-811C-2FA7E59192B6}" dt="2026-04-21T13:26:36.340" v="709" actId="1076"/>
          <ac:picMkLst>
            <pc:docMk/>
            <pc:sldMk cId="2920460001" sldId="258"/>
            <ac:picMk id="1026" creationId="{B5E0CB82-EC5B-CC13-065E-CB16F0DFA2F3}"/>
          </ac:picMkLst>
        </pc:picChg>
      </pc:sldChg>
      <pc:sldChg chg="modSp mod">
        <pc:chgData name="Beth Barnes" userId="3e762f42-0ff2-4b0b-83f7-6a3b90266c0d" providerId="ADAL" clId="{B65B714F-F7DD-4DD6-811C-2FA7E59192B6}" dt="2026-04-21T13:29:20.828" v="838" actId="20578"/>
        <pc:sldMkLst>
          <pc:docMk/>
          <pc:sldMk cId="1987415197" sldId="259"/>
        </pc:sldMkLst>
        <pc:spChg chg="mod">
          <ac:chgData name="Beth Barnes" userId="3e762f42-0ff2-4b0b-83f7-6a3b90266c0d" providerId="ADAL" clId="{B65B714F-F7DD-4DD6-811C-2FA7E59192B6}" dt="2026-04-21T13:28:38.580" v="804" actId="115"/>
          <ac:spMkLst>
            <pc:docMk/>
            <pc:sldMk cId="1987415197" sldId="259"/>
            <ac:spMk id="6" creationId="{380EE134-1516-42F7-023B-362892D16B11}"/>
          </ac:spMkLst>
        </pc:spChg>
        <pc:spChg chg="mod">
          <ac:chgData name="Beth Barnes" userId="3e762f42-0ff2-4b0b-83f7-6a3b90266c0d" providerId="ADAL" clId="{B65B714F-F7DD-4DD6-811C-2FA7E59192B6}" dt="2026-04-21T13:29:20.828" v="838" actId="20578"/>
          <ac:spMkLst>
            <pc:docMk/>
            <pc:sldMk cId="1987415197" sldId="259"/>
            <ac:spMk id="9" creationId="{1224C2D6-61C2-BDF4-DCC9-024316625D76}"/>
          </ac:spMkLst>
        </pc:spChg>
        <pc:spChg chg="mod">
          <ac:chgData name="Beth Barnes" userId="3e762f42-0ff2-4b0b-83f7-6a3b90266c0d" providerId="ADAL" clId="{B65B714F-F7DD-4DD6-811C-2FA7E59192B6}" dt="2026-04-21T13:29:09.214" v="835" actId="20577"/>
          <ac:spMkLst>
            <pc:docMk/>
            <pc:sldMk cId="1987415197" sldId="259"/>
            <ac:spMk id="10" creationId="{007CC832-6113-2894-370C-43BF37CDE85A}"/>
          </ac:spMkLst>
        </pc:spChg>
        <pc:spChg chg="mod">
          <ac:chgData name="Beth Barnes" userId="3e762f42-0ff2-4b0b-83f7-6a3b90266c0d" providerId="ADAL" clId="{B65B714F-F7DD-4DD6-811C-2FA7E59192B6}" dt="2026-04-21T13:28:56.035" v="811" actId="20577"/>
          <ac:spMkLst>
            <pc:docMk/>
            <pc:sldMk cId="1987415197" sldId="259"/>
            <ac:spMk id="11" creationId="{0D768C08-59DB-40FE-3A0D-7AF083EAC3F6}"/>
          </ac:spMkLst>
        </pc:spChg>
      </pc:sldChg>
      <pc:sldChg chg="modSp mod">
        <pc:chgData name="Beth Barnes" userId="3e762f42-0ff2-4b0b-83f7-6a3b90266c0d" providerId="ADAL" clId="{B65B714F-F7DD-4DD6-811C-2FA7E59192B6}" dt="2026-04-21T13:29:54.617" v="841" actId="14100"/>
        <pc:sldMkLst>
          <pc:docMk/>
          <pc:sldMk cId="2933875372" sldId="261"/>
        </pc:sldMkLst>
        <pc:spChg chg="mod">
          <ac:chgData name="Beth Barnes" userId="3e762f42-0ff2-4b0b-83f7-6a3b90266c0d" providerId="ADAL" clId="{B65B714F-F7DD-4DD6-811C-2FA7E59192B6}" dt="2026-04-21T13:29:54.617" v="841" actId="14100"/>
          <ac:spMkLst>
            <pc:docMk/>
            <pc:sldMk cId="2933875372" sldId="261"/>
            <ac:spMk id="2" creationId="{6B1F0C64-E1A6-94C5-7B92-C2982680C2D9}"/>
          </ac:spMkLst>
        </pc:spChg>
        <pc:picChg chg="mod">
          <ac:chgData name="Beth Barnes" userId="3e762f42-0ff2-4b0b-83f7-6a3b90266c0d" providerId="ADAL" clId="{B65B714F-F7DD-4DD6-811C-2FA7E59192B6}" dt="2026-04-21T13:29:49.116" v="839" actId="1076"/>
          <ac:picMkLst>
            <pc:docMk/>
            <pc:sldMk cId="2933875372" sldId="261"/>
            <ac:picMk id="4" creationId="{05D6A87C-AC0C-5D96-1604-C2A708E074FA}"/>
          </ac:picMkLst>
        </pc:picChg>
      </pc:sldChg>
      <pc:sldChg chg="addSp modSp mod">
        <pc:chgData name="Beth Barnes" userId="3e762f42-0ff2-4b0b-83f7-6a3b90266c0d" providerId="ADAL" clId="{B65B714F-F7DD-4DD6-811C-2FA7E59192B6}" dt="2026-04-21T13:30:46.367" v="853" actId="14100"/>
        <pc:sldMkLst>
          <pc:docMk/>
          <pc:sldMk cId="1646404179" sldId="263"/>
        </pc:sldMkLst>
        <pc:picChg chg="mod">
          <ac:chgData name="Beth Barnes" userId="3e762f42-0ff2-4b0b-83f7-6a3b90266c0d" providerId="ADAL" clId="{B65B714F-F7DD-4DD6-811C-2FA7E59192B6}" dt="2026-04-21T13:30:42.337" v="851" actId="14100"/>
          <ac:picMkLst>
            <pc:docMk/>
            <pc:sldMk cId="1646404179" sldId="263"/>
            <ac:picMk id="6" creationId="{9818873E-0588-8CD5-64E1-305A7FADB0F6}"/>
          </ac:picMkLst>
        </pc:picChg>
        <pc:picChg chg="add mod">
          <ac:chgData name="Beth Barnes" userId="3e762f42-0ff2-4b0b-83f7-6a3b90266c0d" providerId="ADAL" clId="{B65B714F-F7DD-4DD6-811C-2FA7E59192B6}" dt="2026-04-21T13:30:46.367" v="853" actId="14100"/>
          <ac:picMkLst>
            <pc:docMk/>
            <pc:sldMk cId="1646404179" sldId="263"/>
            <ac:picMk id="2050" creationId="{A0E109A3-A35C-408F-ACEA-0470EDB3AEED}"/>
          </ac:picMkLst>
        </pc:picChg>
      </pc:sldChg>
      <pc:sldChg chg="del">
        <pc:chgData name="Beth Barnes" userId="3e762f42-0ff2-4b0b-83f7-6a3b90266c0d" providerId="ADAL" clId="{B65B714F-F7DD-4DD6-811C-2FA7E59192B6}" dt="2026-04-21T13:30:53.839" v="854" actId="47"/>
        <pc:sldMkLst>
          <pc:docMk/>
          <pc:sldMk cId="183496592" sldId="269"/>
        </pc:sldMkLst>
      </pc:sldChg>
      <pc:sldChg chg="addSp delSp modSp mod">
        <pc:chgData name="Beth Barnes" userId="3e762f42-0ff2-4b0b-83f7-6a3b90266c0d" providerId="ADAL" clId="{B65B714F-F7DD-4DD6-811C-2FA7E59192B6}" dt="2026-04-21T13:37:31.828" v="2073" actId="13926"/>
        <pc:sldMkLst>
          <pc:docMk/>
          <pc:sldMk cId="638587509" sldId="270"/>
        </pc:sldMkLst>
        <pc:spChg chg="add mod">
          <ac:chgData name="Beth Barnes" userId="3e762f42-0ff2-4b0b-83f7-6a3b90266c0d" providerId="ADAL" clId="{B65B714F-F7DD-4DD6-811C-2FA7E59192B6}" dt="2026-04-21T13:36:56.298" v="1924" actId="20577"/>
          <ac:spMkLst>
            <pc:docMk/>
            <pc:sldMk cId="638587509" sldId="270"/>
            <ac:spMk id="2" creationId="{D5A499C2-426F-8C44-AF85-22D164F2926D}"/>
          </ac:spMkLst>
        </pc:spChg>
        <pc:spChg chg="add mod">
          <ac:chgData name="Beth Barnes" userId="3e762f42-0ff2-4b0b-83f7-6a3b90266c0d" providerId="ADAL" clId="{B65B714F-F7DD-4DD6-811C-2FA7E59192B6}" dt="2026-04-21T13:32:32.082" v="1040" actId="255"/>
          <ac:spMkLst>
            <pc:docMk/>
            <pc:sldMk cId="638587509" sldId="270"/>
            <ac:spMk id="5" creationId="{C634B366-E6B9-0DF8-19FB-64B3AD49000F}"/>
          </ac:spMkLst>
        </pc:spChg>
        <pc:spChg chg="add mod">
          <ac:chgData name="Beth Barnes" userId="3e762f42-0ff2-4b0b-83f7-6a3b90266c0d" providerId="ADAL" clId="{B65B714F-F7DD-4DD6-811C-2FA7E59192B6}" dt="2026-04-21T13:37:31.828" v="2073" actId="13926"/>
          <ac:spMkLst>
            <pc:docMk/>
            <pc:sldMk cId="638587509" sldId="270"/>
            <ac:spMk id="6" creationId="{D7891774-5EAF-4C31-93D3-A99C614C1E13}"/>
          </ac:spMkLst>
        </pc:spChg>
        <pc:picChg chg="del">
          <ac:chgData name="Beth Barnes" userId="3e762f42-0ff2-4b0b-83f7-6a3b90266c0d" providerId="ADAL" clId="{B65B714F-F7DD-4DD6-811C-2FA7E59192B6}" dt="2026-04-21T13:30:56.793" v="855" actId="478"/>
          <ac:picMkLst>
            <pc:docMk/>
            <pc:sldMk cId="638587509" sldId="270"/>
            <ac:picMk id="4" creationId="{51DA62E3-BF51-43DB-B58D-0D119EE82020}"/>
          </ac:picMkLst>
        </pc:picChg>
      </pc:sldChg>
      <pc:sldChg chg="del">
        <pc:chgData name="Beth Barnes" userId="3e762f42-0ff2-4b0b-83f7-6a3b90266c0d" providerId="ADAL" clId="{B65B714F-F7DD-4DD6-811C-2FA7E59192B6}" dt="2026-04-21T13:43:37.111" v="2168" actId="47"/>
        <pc:sldMkLst>
          <pc:docMk/>
          <pc:sldMk cId="1144913520" sldId="273"/>
        </pc:sldMkLst>
      </pc:sldChg>
      <pc:sldChg chg="addSp modSp mod">
        <pc:chgData name="Beth Barnes" userId="3e762f42-0ff2-4b0b-83f7-6a3b90266c0d" providerId="ADAL" clId="{B65B714F-F7DD-4DD6-811C-2FA7E59192B6}" dt="2026-04-21T13:44:09.507" v="2219" actId="14100"/>
        <pc:sldMkLst>
          <pc:docMk/>
          <pc:sldMk cId="4153771717" sldId="274"/>
        </pc:sldMkLst>
        <pc:spChg chg="add mod">
          <ac:chgData name="Beth Barnes" userId="3e762f42-0ff2-4b0b-83f7-6a3b90266c0d" providerId="ADAL" clId="{B65B714F-F7DD-4DD6-811C-2FA7E59192B6}" dt="2026-04-21T13:44:09.507" v="2219" actId="14100"/>
          <ac:spMkLst>
            <pc:docMk/>
            <pc:sldMk cId="4153771717" sldId="274"/>
            <ac:spMk id="2" creationId="{7337DC72-1B91-75BA-5F11-90F43F4B9AA4}"/>
          </ac:spMkLst>
        </pc:spChg>
      </pc:sldChg>
      <pc:sldChg chg="del">
        <pc:chgData name="Beth Barnes" userId="3e762f42-0ff2-4b0b-83f7-6a3b90266c0d" providerId="ADAL" clId="{B65B714F-F7DD-4DD6-811C-2FA7E59192B6}" dt="2026-04-21T13:45:28.363" v="2220" actId="47"/>
        <pc:sldMkLst>
          <pc:docMk/>
          <pc:sldMk cId="3275215234" sldId="275"/>
        </pc:sldMkLst>
      </pc:sldChg>
      <pc:sldChg chg="addSp modSp mod ord modNotesTx">
        <pc:chgData name="Beth Barnes" userId="3e762f42-0ff2-4b0b-83f7-6a3b90266c0d" providerId="ADAL" clId="{B65B714F-F7DD-4DD6-811C-2FA7E59192B6}" dt="2026-04-21T13:43:29.687" v="2167" actId="20577"/>
        <pc:sldMkLst>
          <pc:docMk/>
          <pc:sldMk cId="4204882781" sldId="276"/>
        </pc:sldMkLst>
        <pc:spChg chg="mod">
          <ac:chgData name="Beth Barnes" userId="3e762f42-0ff2-4b0b-83f7-6a3b90266c0d" providerId="ADAL" clId="{B65B714F-F7DD-4DD6-811C-2FA7E59192B6}" dt="2026-04-21T13:41:09.842" v="2166" actId="20577"/>
          <ac:spMkLst>
            <pc:docMk/>
            <pc:sldMk cId="4204882781" sldId="276"/>
            <ac:spMk id="5" creationId="{486A1D7F-82B5-FD97-1CEB-AC149A2746E9}"/>
          </ac:spMkLst>
        </pc:spChg>
        <pc:spChg chg="mod">
          <ac:chgData name="Beth Barnes" userId="3e762f42-0ff2-4b0b-83f7-6a3b90266c0d" providerId="ADAL" clId="{B65B714F-F7DD-4DD6-811C-2FA7E59192B6}" dt="2026-04-21T13:40:15.375" v="2093" actId="1076"/>
          <ac:spMkLst>
            <pc:docMk/>
            <pc:sldMk cId="4204882781" sldId="276"/>
            <ac:spMk id="9" creationId="{A6B93327-BCE3-A065-502E-F6619892AFDC}"/>
          </ac:spMkLst>
        </pc:spChg>
        <pc:picChg chg="add mod modCrop">
          <ac:chgData name="Beth Barnes" userId="3e762f42-0ff2-4b0b-83f7-6a3b90266c0d" providerId="ADAL" clId="{B65B714F-F7DD-4DD6-811C-2FA7E59192B6}" dt="2026-04-21T13:40:32.248" v="2097" actId="732"/>
          <ac:picMkLst>
            <pc:docMk/>
            <pc:sldMk cId="4204882781" sldId="276"/>
            <ac:picMk id="4" creationId="{2B16D9F0-81FB-6F06-A6A8-64E129B19D9A}"/>
          </ac:picMkLst>
        </pc:picChg>
        <pc:picChg chg="mod">
          <ac:chgData name="Beth Barnes" userId="3e762f42-0ff2-4b0b-83f7-6a3b90266c0d" providerId="ADAL" clId="{B65B714F-F7DD-4DD6-811C-2FA7E59192B6}" dt="2026-04-21T13:40:09.654" v="2089" actId="14100"/>
          <ac:picMkLst>
            <pc:docMk/>
            <pc:sldMk cId="4204882781" sldId="276"/>
            <ac:picMk id="8" creationId="{46102C90-3525-BD5B-F862-62ED3C1C962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1F95DE-BABE-4969-A964-B766494C8D3F}" type="datetimeFigureOut">
              <a:rPr lang="en-GB" smtClean="0"/>
              <a:t>03/06/2026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32E3BF-20D6-4DF4-B673-C36E1C2C540D}" type="slidenum">
              <a:rPr lang="en-GB" smtClean="0"/>
              <a:t>‹#›</a:t>
            </a:fld>
            <a:endParaRPr lang="en-GB"/>
          </a:p>
        </p:txBody>
      </p:sp>
    </p:spTree>
    <p:extLst>
      <p:ext uri="{BB962C8B-B14F-4D97-AF65-F5344CB8AC3E}">
        <p14:creationId xmlns:p14="http://schemas.microsoft.com/office/powerpoint/2010/main" val="3466157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this presentation to introduce the key parts of the Schools &amp; Families Programme to teachers and support staff in your school.</a:t>
            </a:r>
          </a:p>
        </p:txBody>
      </p:sp>
      <p:sp>
        <p:nvSpPr>
          <p:cNvPr id="4" name="Slide Number Placeholder 3"/>
          <p:cNvSpPr>
            <a:spLocks noGrp="1"/>
          </p:cNvSpPr>
          <p:nvPr>
            <p:ph type="sldNum" sz="quarter" idx="5"/>
          </p:nvPr>
        </p:nvSpPr>
        <p:spPr/>
        <p:txBody>
          <a:bodyPr/>
          <a:lstStyle/>
          <a:p>
            <a:fld id="{3432E3BF-20D6-4DF4-B673-C36E1C2C540D}" type="slidenum">
              <a:rPr lang="en-GB" smtClean="0"/>
              <a:t>1</a:t>
            </a:fld>
            <a:endParaRPr lang="en-GB"/>
          </a:p>
        </p:txBody>
      </p:sp>
    </p:spTree>
    <p:extLst>
      <p:ext uri="{BB962C8B-B14F-4D97-AF65-F5344CB8AC3E}">
        <p14:creationId xmlns:p14="http://schemas.microsoft.com/office/powerpoint/2010/main" val="2310567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school will be running at least one ‘Help Your Child Love Maths!’ parent workshop.</a:t>
            </a:r>
          </a:p>
        </p:txBody>
      </p:sp>
      <p:sp>
        <p:nvSpPr>
          <p:cNvPr id="4" name="Slide Number Placeholder 3"/>
          <p:cNvSpPr>
            <a:spLocks noGrp="1"/>
          </p:cNvSpPr>
          <p:nvPr>
            <p:ph type="sldNum" sz="quarter" idx="5"/>
          </p:nvPr>
        </p:nvSpPr>
        <p:spPr/>
        <p:txBody>
          <a:bodyPr/>
          <a:lstStyle/>
          <a:p>
            <a:fld id="{3432E3BF-20D6-4DF4-B673-C36E1C2C540D}" type="slidenum">
              <a:rPr lang="en-GB" smtClean="0"/>
              <a:t>18</a:t>
            </a:fld>
            <a:endParaRPr lang="en-GB"/>
          </a:p>
        </p:txBody>
      </p:sp>
    </p:spTree>
    <p:extLst>
      <p:ext uri="{BB962C8B-B14F-4D97-AF65-F5344CB8AC3E}">
        <p14:creationId xmlns:p14="http://schemas.microsoft.com/office/powerpoint/2010/main" val="1521589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432E3BF-20D6-4DF4-B673-C36E1C2C540D}" type="slidenum">
              <a:rPr lang="en-GB" smtClean="0"/>
              <a:t>2</a:t>
            </a:fld>
            <a:endParaRPr lang="en-GB"/>
          </a:p>
        </p:txBody>
      </p:sp>
    </p:spTree>
    <p:extLst>
      <p:ext uri="{BB962C8B-B14F-4D97-AF65-F5344CB8AC3E}">
        <p14:creationId xmlns:p14="http://schemas.microsoft.com/office/powerpoint/2010/main" val="1315020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432E3BF-20D6-4DF4-B673-C36E1C2C540D}" type="slidenum">
              <a:rPr lang="en-GB" smtClean="0"/>
              <a:t>3</a:t>
            </a:fld>
            <a:endParaRPr lang="en-GB"/>
          </a:p>
        </p:txBody>
      </p:sp>
    </p:spTree>
    <p:extLst>
      <p:ext uri="{BB962C8B-B14F-4D97-AF65-F5344CB8AC3E}">
        <p14:creationId xmlns:p14="http://schemas.microsoft.com/office/powerpoint/2010/main" val="3801570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432E3BF-20D6-4DF4-B673-C36E1C2C540D}" type="slidenum">
              <a:rPr lang="en-GB" smtClean="0"/>
              <a:t>4</a:t>
            </a:fld>
            <a:endParaRPr lang="en-GB"/>
          </a:p>
        </p:txBody>
      </p:sp>
    </p:spTree>
    <p:extLst>
      <p:ext uri="{BB962C8B-B14F-4D97-AF65-F5344CB8AC3E}">
        <p14:creationId xmlns:p14="http://schemas.microsoft.com/office/powerpoint/2010/main" val="3035088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Participating classes/year groups will be required to send home regular Family Maths activities.</a:t>
            </a:r>
          </a:p>
          <a:p>
            <a:endParaRPr lang="en-GB"/>
          </a:p>
          <a:p>
            <a:r>
              <a:rPr lang="en-GB"/>
              <a:t>It is worth printing off some example activities for staff to look at during the meeting.</a:t>
            </a:r>
          </a:p>
          <a:p>
            <a:endParaRPr lang="en-GB"/>
          </a:p>
          <a:p>
            <a:r>
              <a:rPr lang="en-GB"/>
              <a:t>Aims of the activities are to encourage positive maths conversations at home and increase levels of parental engagement. </a:t>
            </a:r>
          </a:p>
        </p:txBody>
      </p:sp>
      <p:sp>
        <p:nvSpPr>
          <p:cNvPr id="4" name="Slide Number Placeholder 3"/>
          <p:cNvSpPr>
            <a:spLocks noGrp="1"/>
          </p:cNvSpPr>
          <p:nvPr>
            <p:ph type="sldNum" sz="quarter" idx="5"/>
          </p:nvPr>
        </p:nvSpPr>
        <p:spPr/>
        <p:txBody>
          <a:bodyPr/>
          <a:lstStyle/>
          <a:p>
            <a:fld id="{3432E3BF-20D6-4DF4-B673-C36E1C2C540D}" type="slidenum">
              <a:rPr lang="en-GB" smtClean="0"/>
              <a:t>5</a:t>
            </a:fld>
            <a:endParaRPr lang="en-GB"/>
          </a:p>
        </p:txBody>
      </p:sp>
    </p:spTree>
    <p:extLst>
      <p:ext uri="{BB962C8B-B14F-4D97-AF65-F5344CB8AC3E}">
        <p14:creationId xmlns:p14="http://schemas.microsoft.com/office/powerpoint/2010/main" val="3602812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Edit this slide to outline your school’s plan for using the Family Maths resources including:</a:t>
            </a:r>
          </a:p>
          <a:p>
            <a:endParaRPr lang="en-GB" dirty="0"/>
          </a:p>
          <a:p>
            <a:pPr marL="171450" indent="-171450">
              <a:buFont typeface="Arial" panose="020B0604020202020204" pitchFamily="34" charset="0"/>
              <a:buChar char="•"/>
            </a:pPr>
            <a:r>
              <a:rPr lang="en-GB" dirty="0"/>
              <a:t>Year groups and classes participating</a:t>
            </a:r>
          </a:p>
          <a:p>
            <a:pPr marL="171450" indent="-171450">
              <a:buFont typeface="Arial" panose="020B0604020202020204" pitchFamily="34" charset="0"/>
              <a:buChar char="•"/>
            </a:pPr>
            <a:r>
              <a:rPr lang="en-GB" dirty="0"/>
              <a:t>How often activities will be sent home e.g. weekly or fortnightly</a:t>
            </a:r>
          </a:p>
          <a:p>
            <a:pPr marL="171450" indent="-171450">
              <a:buFont typeface="Arial" panose="020B0604020202020204" pitchFamily="34" charset="0"/>
              <a:buChar char="•"/>
            </a:pPr>
            <a:r>
              <a:rPr lang="en-GB" dirty="0"/>
              <a:t>How engagement will be monitored</a:t>
            </a:r>
          </a:p>
          <a:p>
            <a:pPr marL="171450" indent="-171450">
              <a:buFont typeface="Arial" panose="020B0604020202020204" pitchFamily="34" charset="0"/>
              <a:buChar char="•"/>
            </a:pPr>
            <a:r>
              <a:rPr lang="en-GB" dirty="0"/>
              <a:t>Launch event with children/parents</a:t>
            </a:r>
          </a:p>
          <a:p>
            <a:pPr marL="171450" indent="-171450">
              <a:buFont typeface="Arial" panose="020B0604020202020204" pitchFamily="34" charset="0"/>
              <a:buChar char="•"/>
            </a:pPr>
            <a:r>
              <a:rPr lang="en-GB" dirty="0"/>
              <a:t>Where resources can be found in your system</a:t>
            </a:r>
          </a:p>
          <a:p>
            <a:pPr marL="171450" indent="-171450">
              <a:buFont typeface="Arial" panose="020B0604020202020204" pitchFamily="34" charset="0"/>
              <a:buChar char="•"/>
            </a:pPr>
            <a:r>
              <a:rPr lang="en-GB" dirty="0"/>
              <a:t>Printing A4 or A5</a:t>
            </a:r>
          </a:p>
          <a:p>
            <a:pPr marL="171450" indent="-171450">
              <a:buFont typeface="Arial" panose="020B0604020202020204" pitchFamily="34" charset="0"/>
              <a:buChar char="•"/>
            </a:pPr>
            <a:r>
              <a:rPr lang="en-GB" dirty="0"/>
              <a:t>Marking and feedback expectations</a:t>
            </a:r>
          </a:p>
          <a:p>
            <a:pPr marL="171450" indent="-171450">
              <a:buFont typeface="Arial" panose="020B0604020202020204" pitchFamily="34" charset="0"/>
              <a:buChar char="•"/>
            </a:pPr>
            <a:r>
              <a:rPr lang="en-GB" dirty="0"/>
              <a:t>How activities will be celebrated e.g. certificate</a:t>
            </a:r>
          </a:p>
        </p:txBody>
      </p:sp>
      <p:sp>
        <p:nvSpPr>
          <p:cNvPr id="4" name="Slide Number Placeholder 3"/>
          <p:cNvSpPr>
            <a:spLocks noGrp="1"/>
          </p:cNvSpPr>
          <p:nvPr>
            <p:ph type="sldNum" sz="quarter" idx="5"/>
          </p:nvPr>
        </p:nvSpPr>
        <p:spPr/>
        <p:txBody>
          <a:bodyPr/>
          <a:lstStyle/>
          <a:p>
            <a:fld id="{3432E3BF-20D6-4DF4-B673-C36E1C2C540D}" type="slidenum">
              <a:rPr lang="en-GB" smtClean="0"/>
              <a:t>14</a:t>
            </a:fld>
            <a:endParaRPr lang="en-GB"/>
          </a:p>
        </p:txBody>
      </p:sp>
    </p:spTree>
    <p:extLst>
      <p:ext uri="{BB962C8B-B14F-4D97-AF65-F5344CB8AC3E}">
        <p14:creationId xmlns:p14="http://schemas.microsoft.com/office/powerpoint/2010/main" val="2109802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10BC9-0B92-4D3B-8D0C-EA7C062A2F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EF9973-6FBB-18B0-78A0-852C03BA3B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94EEF2-893A-2CF0-EF49-0ADF1F7B5A9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C97791-FAEE-47EA-28F1-E25508634E47}"/>
              </a:ext>
            </a:extLst>
          </p:cNvPr>
          <p:cNvSpPr>
            <a:spLocks noGrp="1"/>
          </p:cNvSpPr>
          <p:nvPr>
            <p:ph type="sldNum" sz="quarter" idx="5"/>
          </p:nvPr>
        </p:nvSpPr>
        <p:spPr/>
        <p:txBody>
          <a:bodyPr/>
          <a:lstStyle/>
          <a:p>
            <a:fld id="{3432E3BF-20D6-4DF4-B673-C36E1C2C540D}" type="slidenum">
              <a:rPr lang="en-GB" smtClean="0"/>
              <a:t>15</a:t>
            </a:fld>
            <a:endParaRPr lang="en-GB"/>
          </a:p>
        </p:txBody>
      </p:sp>
    </p:spTree>
    <p:extLst>
      <p:ext uri="{BB962C8B-B14F-4D97-AF65-F5344CB8AC3E}">
        <p14:creationId xmlns:p14="http://schemas.microsoft.com/office/powerpoint/2010/main" val="354798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Share information with the National Numeracy Challenge with the staff</a:t>
            </a:r>
          </a:p>
          <a:p>
            <a:endParaRPr lang="en-GB"/>
          </a:p>
          <a:p>
            <a:r>
              <a:rPr lang="en-GB"/>
              <a:t>You could print out the staff poster and encourage them to register</a:t>
            </a:r>
          </a:p>
          <a:p>
            <a:endParaRPr lang="en-GB"/>
          </a:p>
          <a:p>
            <a:r>
              <a:rPr lang="en-GB"/>
              <a:t>Ensure staff know that their data will not be shared with the school. The school will not know who has or hasn’t used the National Numeracy Challenge or the confidence and skills levels of those who have.</a:t>
            </a:r>
          </a:p>
        </p:txBody>
      </p:sp>
      <p:sp>
        <p:nvSpPr>
          <p:cNvPr id="4" name="Slide Number Placeholder 3"/>
          <p:cNvSpPr>
            <a:spLocks noGrp="1"/>
          </p:cNvSpPr>
          <p:nvPr>
            <p:ph type="sldNum" sz="quarter" idx="5"/>
          </p:nvPr>
        </p:nvSpPr>
        <p:spPr/>
        <p:txBody>
          <a:bodyPr/>
          <a:lstStyle/>
          <a:p>
            <a:fld id="{3432E3BF-20D6-4DF4-B673-C36E1C2C540D}" type="slidenum">
              <a:rPr lang="en-GB" smtClean="0"/>
              <a:t>16</a:t>
            </a:fld>
            <a:endParaRPr lang="en-GB"/>
          </a:p>
        </p:txBody>
      </p:sp>
    </p:spTree>
    <p:extLst>
      <p:ext uri="{BB962C8B-B14F-4D97-AF65-F5344CB8AC3E}">
        <p14:creationId xmlns:p14="http://schemas.microsoft.com/office/powerpoint/2010/main" val="2322910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Inform staff that you will be promoting the National Numeracy Challenge to parents and carers as well.</a:t>
            </a:r>
          </a:p>
        </p:txBody>
      </p:sp>
      <p:sp>
        <p:nvSpPr>
          <p:cNvPr id="4" name="Slide Number Placeholder 3"/>
          <p:cNvSpPr>
            <a:spLocks noGrp="1"/>
          </p:cNvSpPr>
          <p:nvPr>
            <p:ph type="sldNum" sz="quarter" idx="5"/>
          </p:nvPr>
        </p:nvSpPr>
        <p:spPr/>
        <p:txBody>
          <a:bodyPr/>
          <a:lstStyle/>
          <a:p>
            <a:fld id="{3432E3BF-20D6-4DF4-B673-C36E1C2C540D}" type="slidenum">
              <a:rPr lang="en-GB" smtClean="0"/>
              <a:t>17</a:t>
            </a:fld>
            <a:endParaRPr lang="en-GB"/>
          </a:p>
        </p:txBody>
      </p:sp>
    </p:spTree>
    <p:extLst>
      <p:ext uri="{BB962C8B-B14F-4D97-AF65-F5344CB8AC3E}">
        <p14:creationId xmlns:p14="http://schemas.microsoft.com/office/powerpoint/2010/main" val="4835667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age image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E1C893-40B7-8347-A83A-78D89AB98045}"/>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11" name="TextBox 10">
            <a:extLst>
              <a:ext uri="{FF2B5EF4-FFF2-40B4-BE49-F238E27FC236}">
                <a16:creationId xmlns:a16="http://schemas.microsoft.com/office/drawing/2014/main" id="{C82FEF2D-B050-B043-9D49-C2EEB9BD263C}"/>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B0604020202020204" charset="-79"/>
              </a:defRPr>
            </a:lvl1pPr>
          </a:lstStyle>
          <a:p>
            <a:pPr fontAlgn="b"/>
            <a:r>
              <a:rPr lang="en-GB" baseline="0">
                <a:solidFill>
                  <a:schemeClr val="bg1"/>
                </a:solidFill>
              </a:rPr>
              <a:t>Click to edit two line Master headline</a:t>
            </a:r>
          </a:p>
        </p:txBody>
      </p:sp>
      <p:sp>
        <p:nvSpPr>
          <p:cNvPr id="15" name="Text Placeholder 2">
            <a:extLst>
              <a:ext uri="{FF2B5EF4-FFF2-40B4-BE49-F238E27FC236}">
                <a16:creationId xmlns:a16="http://schemas.microsoft.com/office/drawing/2014/main" id="{F2116D76-5560-C74A-88D5-2AFA36405B8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381827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page 4: Blu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86882F-7751-E745-A0E0-21618A66CAA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048"/>
            <a:ext cx="9144000" cy="6851904"/>
          </a:xfrm>
          <a:prstGeom prst="rect">
            <a:avLst/>
          </a:prstGeom>
        </p:spPr>
      </p:pic>
      <p:pic>
        <p:nvPicPr>
          <p:cNvPr id="9" name="Picture 8">
            <a:extLst>
              <a:ext uri="{FF2B5EF4-FFF2-40B4-BE49-F238E27FC236}">
                <a16:creationId xmlns:a16="http://schemas.microsoft.com/office/drawing/2014/main" id="{8DC5D3FE-5F92-2947-A252-508875477D15}"/>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16" name="Text Placeholder 2">
            <a:extLst>
              <a:ext uri="{FF2B5EF4-FFF2-40B4-BE49-F238E27FC236}">
                <a16:creationId xmlns:a16="http://schemas.microsoft.com/office/drawing/2014/main" id="{14AFD549-9755-3741-AAEB-9CDECD162E0E}"/>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7" name="Text Placeholder 4">
            <a:extLst>
              <a:ext uri="{FF2B5EF4-FFF2-40B4-BE49-F238E27FC236}">
                <a16:creationId xmlns:a16="http://schemas.microsoft.com/office/drawing/2014/main" id="{3925EB98-BBF6-9549-B356-4BB02E10C005}"/>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8" name="TextBox 17">
            <a:extLst>
              <a:ext uri="{FF2B5EF4-FFF2-40B4-BE49-F238E27FC236}">
                <a16:creationId xmlns:a16="http://schemas.microsoft.com/office/drawing/2014/main" id="{31A2D9B7-9B77-0144-B130-8E5F18831B45}"/>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2114157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5BF54EF-01C5-5C42-9309-AFEB34E315C1}"/>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19" name="Text Placeholder 2">
            <a:extLst>
              <a:ext uri="{FF2B5EF4-FFF2-40B4-BE49-F238E27FC236}">
                <a16:creationId xmlns:a16="http://schemas.microsoft.com/office/drawing/2014/main" id="{D1645992-B796-C641-8113-65A33B683481}"/>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0" name="Text Placeholder 4">
            <a:extLst>
              <a:ext uri="{FF2B5EF4-FFF2-40B4-BE49-F238E27FC236}">
                <a16:creationId xmlns:a16="http://schemas.microsoft.com/office/drawing/2014/main" id="{E3A0C40B-7639-2E4B-A183-DC41E1BDB46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1" name="TextBox 20">
            <a:extLst>
              <a:ext uri="{FF2B5EF4-FFF2-40B4-BE49-F238E27FC236}">
                <a16:creationId xmlns:a16="http://schemas.microsoft.com/office/drawing/2014/main" id="{9A6AA144-FEFB-FE4A-BCFB-9CE49BB188CF}"/>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3922529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page text only 2 columns (with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2 columns (with falling numbers)</a:t>
            </a:r>
          </a:p>
        </p:txBody>
      </p:sp>
      <p:sp>
        <p:nvSpPr>
          <p:cNvPr id="8" name="Text Placeholder 7">
            <a:extLst>
              <a:ext uri="{FF2B5EF4-FFF2-40B4-BE49-F238E27FC236}">
                <a16:creationId xmlns:a16="http://schemas.microsoft.com/office/drawing/2014/main" id="{F075854F-B7E5-414C-8B72-6C8CB7A020B9}"/>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Use bold heading for single line main title</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6" name="Text Placeholder 7">
            <a:extLst>
              <a:ext uri="{FF2B5EF4-FFF2-40B4-BE49-F238E27FC236}">
                <a16:creationId xmlns:a16="http://schemas.microsoft.com/office/drawing/2014/main" id="{1B9D5547-FF25-4168-A37A-DBDAB6D95B76}"/>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32188819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page text &amp; image (with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r>
              <a:rPr lang="en-US"/>
              <a:t>Click icon to add picture</a:t>
            </a:r>
            <a:endParaRPr lang="en-GB"/>
          </a:p>
        </p:txBody>
      </p:sp>
      <p:sp>
        <p:nvSpPr>
          <p:cNvPr id="5" name="Text Placeholder 7">
            <a:extLst>
              <a:ext uri="{FF2B5EF4-FFF2-40B4-BE49-F238E27FC236}">
                <a16:creationId xmlns:a16="http://schemas.microsoft.com/office/drawing/2014/main" id="{84A1174E-92FB-4493-8632-78A8509A333C}"/>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386377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page text &amp; graph (with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8CE9AAFD-C723-6940-A73B-DE2E1FC36903}"/>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graph (with falling numbers)</a:t>
            </a:r>
          </a:p>
        </p:txBody>
      </p:sp>
      <p:sp>
        <p:nvSpPr>
          <p:cNvPr id="16" name="Chart Placeholder 15">
            <a:extLst>
              <a:ext uri="{FF2B5EF4-FFF2-40B4-BE49-F238E27FC236}">
                <a16:creationId xmlns:a16="http://schemas.microsoft.com/office/drawing/2014/main" id="{22AF58A2-F6AD-F347-8E72-F97A5FB38AC9}"/>
              </a:ext>
            </a:extLst>
          </p:cNvPr>
          <p:cNvSpPr>
            <a:spLocks noGrp="1"/>
          </p:cNvSpPr>
          <p:nvPr>
            <p:ph type="chart" sz="quarter" idx="12" hasCustomPrompt="1"/>
          </p:nvPr>
        </p:nvSpPr>
        <p:spPr>
          <a:xfrm>
            <a:off x="4751388" y="1952625"/>
            <a:ext cx="3889375" cy="3875802"/>
          </a:xfrm>
          <a:prstGeom prst="rect">
            <a:avLst/>
          </a:prstGeom>
        </p:spPr>
        <p:txBody>
          <a:bodyPr/>
          <a:lstStyle>
            <a:lvl1pPr>
              <a:buFontTx/>
              <a:buNone/>
              <a:defRPr sz="1000" b="1" i="0" baseline="0">
                <a:solidFill>
                  <a:srgbClr val="951B81"/>
                </a:solidFill>
                <a:latin typeface="Lato" panose="020F0502020204030203" pitchFamily="34" charset="77"/>
              </a:defRPr>
            </a:lvl1pPr>
          </a:lstStyle>
          <a:p>
            <a:r>
              <a:rPr lang="en-GB"/>
              <a:t>Chart title</a:t>
            </a:r>
          </a:p>
        </p:txBody>
      </p:sp>
      <p:sp>
        <p:nvSpPr>
          <p:cNvPr id="5" name="Text Placeholder 7">
            <a:extLst>
              <a:ext uri="{FF2B5EF4-FFF2-40B4-BE49-F238E27FC236}">
                <a16:creationId xmlns:a16="http://schemas.microsoft.com/office/drawing/2014/main" id="{9D20FE03-CB2E-49DD-8F86-5C25B774D029}"/>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408680366"/>
      </p:ext>
    </p:extLst>
  </p:cSld>
  <p:clrMapOvr>
    <a:masterClrMapping/>
  </p:clrMapOvr>
  <p:extLst>
    <p:ext uri="{DCECCB84-F9BA-43D5-87BE-67443E8EF086}">
      <p15:sldGuideLst xmlns:p15="http://schemas.microsoft.com/office/powerpoint/2012/main">
        <p15:guide id="1" pos="299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page text only 2 columns (no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with 2 columns (without falling numbers)</a:t>
            </a:r>
          </a:p>
        </p:txBody>
      </p:sp>
      <p:sp>
        <p:nvSpPr>
          <p:cNvPr id="6" name="Text Placeholder 7">
            <a:extLst>
              <a:ext uri="{FF2B5EF4-FFF2-40B4-BE49-F238E27FC236}">
                <a16:creationId xmlns:a16="http://schemas.microsoft.com/office/drawing/2014/main" id="{AF612E35-03C5-FD44-9399-C973E2DC03C5}"/>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to edit text</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4" name="Text Placeholder 7">
            <a:extLst>
              <a:ext uri="{FF2B5EF4-FFF2-40B4-BE49-F238E27FC236}">
                <a16:creationId xmlns:a16="http://schemas.microsoft.com/office/drawing/2014/main" id="{02674EA2-EAF8-C641-B326-BCF522061527}"/>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73852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page text &amp; image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(without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r>
              <a:rPr lang="en-US"/>
              <a:t>Click icon to add picture</a:t>
            </a:r>
            <a:endParaRPr lang="en-GB"/>
          </a:p>
        </p:txBody>
      </p:sp>
      <p:sp>
        <p:nvSpPr>
          <p:cNvPr id="5" name="Text Placeholder 7">
            <a:extLst>
              <a:ext uri="{FF2B5EF4-FFF2-40B4-BE49-F238E27FC236}">
                <a16:creationId xmlns:a16="http://schemas.microsoft.com/office/drawing/2014/main" id="{5F4F4E01-3089-4C6E-A520-0CC70D660322}"/>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446207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page text &amp; graph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8CE9AAFD-C723-6940-A73B-DE2E1FC36903}"/>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graph (without falling numbers)</a:t>
            </a:r>
          </a:p>
        </p:txBody>
      </p:sp>
      <p:sp>
        <p:nvSpPr>
          <p:cNvPr id="7" name="Chart Placeholder 15">
            <a:extLst>
              <a:ext uri="{FF2B5EF4-FFF2-40B4-BE49-F238E27FC236}">
                <a16:creationId xmlns:a16="http://schemas.microsoft.com/office/drawing/2014/main" id="{B9FF6F86-111F-EF44-B00D-CAF95F963AE4}"/>
              </a:ext>
            </a:extLst>
          </p:cNvPr>
          <p:cNvSpPr>
            <a:spLocks noGrp="1"/>
          </p:cNvSpPr>
          <p:nvPr>
            <p:ph type="chart" sz="quarter" idx="12" hasCustomPrompt="1"/>
          </p:nvPr>
        </p:nvSpPr>
        <p:spPr>
          <a:xfrm>
            <a:off x="4751388" y="1952625"/>
            <a:ext cx="3889375" cy="3875802"/>
          </a:xfrm>
          <a:prstGeom prst="rect">
            <a:avLst/>
          </a:prstGeom>
        </p:spPr>
        <p:txBody>
          <a:bodyPr/>
          <a:lstStyle>
            <a:lvl1pPr>
              <a:buFontTx/>
              <a:buNone/>
              <a:defRPr sz="1000" b="1" i="0" baseline="0">
                <a:solidFill>
                  <a:srgbClr val="951B81"/>
                </a:solidFill>
                <a:latin typeface="Lato" panose="020F0502020204030203" pitchFamily="34" charset="77"/>
              </a:defRPr>
            </a:lvl1pPr>
          </a:lstStyle>
          <a:p>
            <a:r>
              <a:rPr lang="en-GB"/>
              <a:t>Chart title</a:t>
            </a:r>
          </a:p>
        </p:txBody>
      </p:sp>
      <p:sp>
        <p:nvSpPr>
          <p:cNvPr id="5" name="Text Placeholder 7">
            <a:extLst>
              <a:ext uri="{FF2B5EF4-FFF2-40B4-BE49-F238E27FC236}">
                <a16:creationId xmlns:a16="http://schemas.microsoft.com/office/drawing/2014/main" id="{F2FDD2F2-A2CA-4A73-8271-20486EEF5B48}"/>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644280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page image 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82D0B9D-05F2-0847-8076-C404DC7233B7}"/>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4064" y="9141"/>
            <a:ext cx="9135871" cy="6845813"/>
          </a:xfrm>
          <a:prstGeom prst="rect">
            <a:avLst/>
          </a:prstGeom>
        </p:spPr>
      </p:pic>
      <p:sp>
        <p:nvSpPr>
          <p:cNvPr id="7" name="TextBox 6">
            <a:extLst>
              <a:ext uri="{FF2B5EF4-FFF2-40B4-BE49-F238E27FC236}">
                <a16:creationId xmlns:a16="http://schemas.microsoft.com/office/drawing/2014/main" id="{697A2BA3-9797-4848-89FE-0F5DD89FE417}"/>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8" name="Text Placeholder 4">
            <a:extLst>
              <a:ext uri="{FF2B5EF4-FFF2-40B4-BE49-F238E27FC236}">
                <a16:creationId xmlns:a16="http://schemas.microsoft.com/office/drawing/2014/main" id="{E21B6772-FB82-9D44-B25F-C3B6AF6A8BB1}"/>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C236450C-F39E-D04E-AC6A-7752F7DE3073}"/>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4209251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age image 3">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BA4AE7E9-B6E5-F347-B29E-A06E4E42B4B5}"/>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5778D31C-50B7-8048-92B0-2DCD962F83DA}"/>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7" name="Text Placeholder 2">
            <a:extLst>
              <a:ext uri="{FF2B5EF4-FFF2-40B4-BE49-F238E27FC236}">
                <a16:creationId xmlns:a16="http://schemas.microsoft.com/office/drawing/2014/main" id="{B1120088-AA54-4347-B946-4E4FF42595D4}"/>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277852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age image 4">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7" name="TextBox 6">
            <a:extLst>
              <a:ext uri="{FF2B5EF4-FFF2-40B4-BE49-F238E27FC236}">
                <a16:creationId xmlns:a16="http://schemas.microsoft.com/office/drawing/2014/main" id="{454E7328-BA11-AF4F-8327-313DD12E4B3A}"/>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9" name="Text Placeholder 4">
            <a:extLst>
              <a:ext uri="{FF2B5EF4-FFF2-40B4-BE49-F238E27FC236}">
                <a16:creationId xmlns:a16="http://schemas.microsoft.com/office/drawing/2014/main" id="{F1DFC4CA-F4EF-014A-8814-77E4E654FBAB}"/>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10" name="Text Placeholder 2">
            <a:extLst>
              <a:ext uri="{FF2B5EF4-FFF2-40B4-BE49-F238E27FC236}">
                <a16:creationId xmlns:a16="http://schemas.microsoft.com/office/drawing/2014/main" id="{A995591A-BD90-C94B-AB2D-67B424962D2A}"/>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104173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 page image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2B644F-C014-1B48-8909-B0848699867C}"/>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2C381772-BCDF-F647-9BE9-7328E933CF0E}"/>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B4E5DA47-DAEA-D440-A5EA-E4B2CC425769}"/>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25E11C82-CC99-3843-B3CA-BC1CCB98BA2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116902351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20B9BEE-5C6C-4CB8-808F-9D2034E623BE}"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9F221B-1953-4023-8A71-939C726518C7}" type="slidenum">
              <a:rPr lang="en-GB" smtClean="0"/>
              <a:t>‹#›</a:t>
            </a:fld>
            <a:endParaRPr lang="en-GB"/>
          </a:p>
        </p:txBody>
      </p:sp>
    </p:spTree>
    <p:extLst>
      <p:ext uri="{BB962C8B-B14F-4D97-AF65-F5344CB8AC3E}">
        <p14:creationId xmlns:p14="http://schemas.microsoft.com/office/powerpoint/2010/main" val="7545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page 1: Purp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B58AB1-67B8-854C-9A94-69B44A70D70C}"/>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3" name="Text Placeholder 2">
            <a:extLst>
              <a:ext uri="{FF2B5EF4-FFF2-40B4-BE49-F238E27FC236}">
                <a16:creationId xmlns:a16="http://schemas.microsoft.com/office/drawing/2014/main" id="{BDFD3668-AEF2-2D46-BBB9-16A7C854B85F}"/>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5" name="Text Placeholder 4">
            <a:extLst>
              <a:ext uri="{FF2B5EF4-FFF2-40B4-BE49-F238E27FC236}">
                <a16:creationId xmlns:a16="http://schemas.microsoft.com/office/drawing/2014/main" id="{29BDD682-2763-9243-B14F-9C857C1A8971}"/>
              </a:ext>
            </a:extLst>
          </p:cNvPr>
          <p:cNvSpPr>
            <a:spLocks noGrp="1"/>
          </p:cNvSpPr>
          <p:nvPr>
            <p:ph type="body" sz="quarter" idx="11" hasCustomPrompt="1"/>
          </p:nvPr>
        </p:nvSpPr>
        <p:spPr>
          <a:xfrm>
            <a:off x="1030461" y="1593079"/>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1" name="TextBox 10">
            <a:extLst>
              <a:ext uri="{FF2B5EF4-FFF2-40B4-BE49-F238E27FC236}">
                <a16:creationId xmlns:a16="http://schemas.microsoft.com/office/drawing/2014/main" id="{85F42570-83F6-6947-9DCF-10F580069B36}"/>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144448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page 2: Yel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E6E2EE-B91C-CE42-B018-5FFC42EBB47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26" name="Text Placeholder 2">
            <a:extLst>
              <a:ext uri="{FF2B5EF4-FFF2-40B4-BE49-F238E27FC236}">
                <a16:creationId xmlns:a16="http://schemas.microsoft.com/office/drawing/2014/main" id="{693FD4AB-D534-0548-912D-FA3262674504}"/>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7" name="Text Placeholder 4">
            <a:extLst>
              <a:ext uri="{FF2B5EF4-FFF2-40B4-BE49-F238E27FC236}">
                <a16:creationId xmlns:a16="http://schemas.microsoft.com/office/drawing/2014/main" id="{E321B71F-F6C1-CD41-B8EE-FA54B83EF6A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8" name="TextBox 27">
            <a:extLst>
              <a:ext uri="{FF2B5EF4-FFF2-40B4-BE49-F238E27FC236}">
                <a16:creationId xmlns:a16="http://schemas.microsoft.com/office/drawing/2014/main" id="{AC50254A-C91C-3644-BB24-716BDE10304D}"/>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148112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page 3: 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467AC0-8D4D-BB4F-A4F3-C1EC47FB3F1B}"/>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17" name="Text Placeholder 2">
            <a:extLst>
              <a:ext uri="{FF2B5EF4-FFF2-40B4-BE49-F238E27FC236}">
                <a16:creationId xmlns:a16="http://schemas.microsoft.com/office/drawing/2014/main" id="{65CE9704-45F5-AA46-90AB-22A5DC6BD07A}"/>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8" name="Text Placeholder 4">
            <a:extLst>
              <a:ext uri="{FF2B5EF4-FFF2-40B4-BE49-F238E27FC236}">
                <a16:creationId xmlns:a16="http://schemas.microsoft.com/office/drawing/2014/main" id="{471F1FEB-D33D-4541-97D4-CFFA46E480B0}"/>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9" name="TextBox 18">
            <a:extLst>
              <a:ext uri="{FF2B5EF4-FFF2-40B4-BE49-F238E27FC236}">
                <a16:creationId xmlns:a16="http://schemas.microsoft.com/office/drawing/2014/main" id="{923FEA16-9AD6-B841-9D5F-5B4D5F9CF0FF}"/>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11037690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2.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B030C50-FFAB-324C-B9BB-B2E0F74EAFA9}"/>
              </a:ext>
            </a:extLst>
          </p:cNvPr>
          <p:cNvSpPr txBox="1">
            <a:spLocks/>
          </p:cNvSpPr>
          <p:nvPr/>
        </p:nvSpPr>
        <p:spPr>
          <a:xfrm>
            <a:off x="1366515" y="5303543"/>
            <a:ext cx="6198716" cy="1254420"/>
          </a:xfrm>
          <a:prstGeom prst="rect">
            <a:avLst/>
          </a:prstGeom>
        </p:spPr>
        <p:txBody>
          <a:bodyPr anchor="t">
            <a:normAutofit/>
          </a:bodyPr>
          <a:lstStyle>
            <a:lvl1pPr algn="l" defTabSz="914400" rtl="0" eaLnBrk="1" fontAlgn="b" latinLnBrk="0" hangingPunct="1">
              <a:lnSpc>
                <a:spcPct val="90000"/>
              </a:lnSpc>
              <a:spcBef>
                <a:spcPct val="0"/>
              </a:spcBef>
              <a:buNone/>
              <a:defRPr sz="3200" b="1" i="0" kern="1200" baseline="0">
                <a:solidFill>
                  <a:schemeClr val="bg1"/>
                </a:solidFill>
                <a:latin typeface="Rubik Medium" panose="02000604000000020004" pitchFamily="2" charset="-79"/>
                <a:ea typeface="+mj-ea"/>
                <a:cs typeface="+mj-cs"/>
              </a:defRPr>
            </a:lvl1pPr>
          </a:lstStyle>
          <a:p>
            <a:pPr fontAlgn="b"/>
            <a:r>
              <a:rPr lang="en-GB" baseline="0">
                <a:solidFill>
                  <a:schemeClr val="bg1"/>
                </a:solidFill>
              </a:rPr>
              <a:t>Click to edit two line Master headline</a:t>
            </a:r>
          </a:p>
        </p:txBody>
      </p:sp>
      <p:sp>
        <p:nvSpPr>
          <p:cNvPr id="11" name="Subtitle 2">
            <a:extLst>
              <a:ext uri="{FF2B5EF4-FFF2-40B4-BE49-F238E27FC236}">
                <a16:creationId xmlns:a16="http://schemas.microsoft.com/office/drawing/2014/main" id="{2B494810-8F66-BB4E-85E1-3816444B389F}"/>
              </a:ext>
            </a:extLst>
          </p:cNvPr>
          <p:cNvSpPr txBox="1">
            <a:spLocks/>
          </p:cNvSpPr>
          <p:nvPr/>
        </p:nvSpPr>
        <p:spPr>
          <a:xfrm>
            <a:off x="1366515" y="4500564"/>
            <a:ext cx="5441479" cy="685800"/>
          </a:xfrm>
          <a:prstGeom prst="rect">
            <a:avLst/>
          </a:prstGeom>
        </p:spPr>
        <p:txBody>
          <a:bodyPr anchor="b">
            <a:normAutofit/>
          </a:bodyPr>
          <a:lstStyle>
            <a:lvl1pPr marL="0" indent="0" algn="l" defTabSz="914400" rtl="0" eaLnBrk="1" fontAlgn="t" latinLnBrk="0" hangingPunct="1">
              <a:lnSpc>
                <a:spcPct val="90000"/>
              </a:lnSpc>
              <a:spcBef>
                <a:spcPts val="0"/>
              </a:spcBef>
              <a:buFont typeface="Arial" pitchFamily="34" charset="0"/>
              <a:buNone/>
              <a:defRPr sz="1800" kern="1200" baseline="0">
                <a:solidFill>
                  <a:schemeClr val="bg1"/>
                </a:solidFill>
                <a:latin typeface="Lato Light" panose="020F0302020204030203" pitchFamily="34" charset="77"/>
                <a:ea typeface="+mn-ea"/>
                <a:cs typeface="+mn-cs"/>
              </a:defRPr>
            </a:lvl1pPr>
            <a:lvl2pPr marL="457200" indent="0" algn="ctr" defTabSz="914400" rtl="0" eaLnBrk="1" latinLnBrk="0" hangingPunct="1">
              <a:lnSpc>
                <a:spcPct val="90000"/>
              </a:lnSpc>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ct val="20000"/>
              </a:spcBef>
              <a:buFont typeface="Arial" pitchFamily="34" charset="0"/>
              <a:buNone/>
              <a:defRPr sz="12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baseline="0">
                <a:solidFill>
                  <a:schemeClr val="bg1"/>
                </a:solidFill>
              </a:rPr>
              <a:t>Click to edit one line date</a:t>
            </a:r>
          </a:p>
          <a:p>
            <a:r>
              <a:rPr lang="en-US" baseline="0">
                <a:solidFill>
                  <a:schemeClr val="bg1"/>
                </a:solidFill>
              </a:rPr>
              <a:t>Click to edit one line name</a:t>
            </a:r>
            <a:endParaRPr lang="en-GB" baseline="0">
              <a:solidFill>
                <a:schemeClr val="bg1"/>
              </a:solidFill>
            </a:endParaRPr>
          </a:p>
        </p:txBody>
      </p:sp>
    </p:spTree>
    <p:extLst>
      <p:ext uri="{BB962C8B-B14F-4D97-AF65-F5344CB8AC3E}">
        <p14:creationId xmlns:p14="http://schemas.microsoft.com/office/powerpoint/2010/main" val="14072947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59479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rgbClr val="951B81"/>
                </a:solidFill>
                <a:latin typeface="Lato" panose="020F0502020204030203" pitchFamily="34" charset="77"/>
              </a:rPr>
              <a:t>nationalnumeracy.org.uk</a:t>
            </a:r>
            <a:endParaRPr lang="en-GB" sz="1200" b="0" i="0">
              <a:solidFill>
                <a:srgbClr val="951B81"/>
              </a:solidFill>
              <a:latin typeface="Lato" panose="020F0502020204030203" pitchFamily="34" charset="77"/>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9828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rgbClr val="951B81"/>
                </a:solidFill>
                <a:latin typeface="Lato" panose="020F0502020204030203" pitchFamily="34" charset="77"/>
              </a:rPr>
              <a:t>nationalnumeracy.org.uk</a:t>
            </a:r>
            <a:endParaRPr lang="en-GB" sz="1200" b="0" i="0">
              <a:solidFill>
                <a:srgbClr val="951B81"/>
              </a:solidFill>
              <a:latin typeface="Lato" panose="020F0502020204030203" pitchFamily="34" charset="77"/>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82600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video" Target="https://www.youtube.com/embed/XZuert73Le0?feature=oembed" TargetMode="Externa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D640A698-2B35-2F20-EB10-8FF21E662A1A}"/>
              </a:ext>
            </a:extLst>
          </p:cNvPr>
          <p:cNvSpPr>
            <a:spLocks noGrp="1"/>
          </p:cNvSpPr>
          <p:nvPr>
            <p:ph type="body" sz="quarter" idx="11"/>
          </p:nvPr>
        </p:nvSpPr>
        <p:spPr>
          <a:xfrm>
            <a:off x="1011143" y="5190186"/>
            <a:ext cx="6274560" cy="1088436"/>
          </a:xfrm>
        </p:spPr>
        <p:txBody>
          <a:bodyPr/>
          <a:lstStyle/>
          <a:p>
            <a:r>
              <a:rPr lang="en-US"/>
              <a:t>Schools &amp; Families Programme</a:t>
            </a:r>
          </a:p>
        </p:txBody>
      </p:sp>
      <p:sp>
        <p:nvSpPr>
          <p:cNvPr id="10" name="Text Placeholder 2">
            <a:extLst>
              <a:ext uri="{FF2B5EF4-FFF2-40B4-BE49-F238E27FC236}">
                <a16:creationId xmlns:a16="http://schemas.microsoft.com/office/drawing/2014/main" id="{B9353CFD-853D-BB6F-4CD4-7C081F4CCF94}"/>
              </a:ext>
            </a:extLst>
          </p:cNvPr>
          <p:cNvSpPr>
            <a:spLocks noGrp="1"/>
          </p:cNvSpPr>
          <p:nvPr>
            <p:ph type="body" sz="quarter" idx="10"/>
          </p:nvPr>
        </p:nvSpPr>
        <p:spPr>
          <a:xfrm>
            <a:off x="1024022" y="4372377"/>
            <a:ext cx="5932016" cy="724634"/>
          </a:xfrm>
        </p:spPr>
        <p:txBody>
          <a:bodyPr/>
          <a:lstStyle/>
          <a:p>
            <a:r>
              <a:rPr lang="en-US"/>
              <a:t>National Numeracy</a:t>
            </a:r>
          </a:p>
        </p:txBody>
      </p:sp>
    </p:spTree>
    <p:extLst>
      <p:ext uri="{BB962C8B-B14F-4D97-AF65-F5344CB8AC3E}">
        <p14:creationId xmlns:p14="http://schemas.microsoft.com/office/powerpoint/2010/main" val="1879029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Examples</a:t>
            </a:r>
          </a:p>
        </p:txBody>
      </p:sp>
      <p:pic>
        <p:nvPicPr>
          <p:cNvPr id="2" name="Picture 2" descr="Text&#10;&#10;Description automatically generated">
            <a:extLst>
              <a:ext uri="{FF2B5EF4-FFF2-40B4-BE49-F238E27FC236}">
                <a16:creationId xmlns:a16="http://schemas.microsoft.com/office/drawing/2014/main" id="{DDB4F286-F8A5-EA6A-6D8F-8B22EA875225}"/>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563637" y="1778696"/>
            <a:ext cx="6016725" cy="4247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56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Examples</a:t>
            </a:r>
          </a:p>
        </p:txBody>
      </p:sp>
      <p:pic>
        <p:nvPicPr>
          <p:cNvPr id="4" name="Picture 2" descr="A picture containing calendar&#10;&#10;Description automatically generated">
            <a:extLst>
              <a:ext uri="{FF2B5EF4-FFF2-40B4-BE49-F238E27FC236}">
                <a16:creationId xmlns:a16="http://schemas.microsoft.com/office/drawing/2014/main" id="{E530FCB6-598B-C0E2-1714-9BCEABDF486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5400000">
            <a:off x="2391046" y="1693118"/>
            <a:ext cx="4361907" cy="4111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582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Examples</a:t>
            </a:r>
          </a:p>
        </p:txBody>
      </p:sp>
      <p:pic>
        <p:nvPicPr>
          <p:cNvPr id="2" name="Picture 2" descr="A picture containing text, whiteboard&#10;&#10;Description automatically generated">
            <a:extLst>
              <a:ext uri="{FF2B5EF4-FFF2-40B4-BE49-F238E27FC236}">
                <a16:creationId xmlns:a16="http://schemas.microsoft.com/office/drawing/2014/main" id="{28C9647E-52BF-85D6-FE7D-79118BCA6C6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79721" y="1803979"/>
            <a:ext cx="5584557" cy="4188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592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Examples</a:t>
            </a:r>
          </a:p>
        </p:txBody>
      </p:sp>
      <p:pic>
        <p:nvPicPr>
          <p:cNvPr id="4" name="Picture 3" descr="A book with drawings of fruits and vegetables&#10;&#10;Description automatically generated">
            <a:extLst>
              <a:ext uri="{FF2B5EF4-FFF2-40B4-BE49-F238E27FC236}">
                <a16:creationId xmlns:a16="http://schemas.microsoft.com/office/drawing/2014/main" id="{E7AA8B35-C770-F1B0-3319-44F8FE2EDD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90052" y="1653436"/>
            <a:ext cx="5763896" cy="4314262"/>
          </a:xfrm>
          <a:prstGeom prst="rect">
            <a:avLst/>
          </a:prstGeom>
        </p:spPr>
      </p:pic>
    </p:spTree>
    <p:extLst>
      <p:ext uri="{BB962C8B-B14F-4D97-AF65-F5344CB8AC3E}">
        <p14:creationId xmlns:p14="http://schemas.microsoft.com/office/powerpoint/2010/main" val="1400969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Our school’s plan</a:t>
            </a:r>
          </a:p>
        </p:txBody>
      </p:sp>
      <p:sp>
        <p:nvSpPr>
          <p:cNvPr id="2" name="TextBox 1">
            <a:extLst>
              <a:ext uri="{FF2B5EF4-FFF2-40B4-BE49-F238E27FC236}">
                <a16:creationId xmlns:a16="http://schemas.microsoft.com/office/drawing/2014/main" id="{D5A499C2-426F-8C44-AF85-22D164F2926D}"/>
              </a:ext>
            </a:extLst>
          </p:cNvPr>
          <p:cNvSpPr txBox="1"/>
          <p:nvPr/>
        </p:nvSpPr>
        <p:spPr>
          <a:xfrm>
            <a:off x="611522" y="1577855"/>
            <a:ext cx="3960478" cy="4401205"/>
          </a:xfrm>
          <a:prstGeom prst="rect">
            <a:avLst/>
          </a:prstGeom>
          <a:noFill/>
        </p:spPr>
        <p:txBody>
          <a:bodyPr wrap="square" rtlCol="0">
            <a:spAutoFit/>
          </a:bodyPr>
          <a:lstStyle/>
          <a:p>
            <a:r>
              <a:rPr lang="en-GB" sz="1400" u="sng" dirty="0"/>
              <a:t>Participating year groups:</a:t>
            </a:r>
          </a:p>
          <a:p>
            <a:r>
              <a:rPr lang="en-GB" sz="1400" i="1" dirty="0">
                <a:highlight>
                  <a:srgbClr val="FFFF00"/>
                </a:highlight>
              </a:rPr>
              <a:t>State which classes, year groups will be using scrapbooks</a:t>
            </a:r>
          </a:p>
          <a:p>
            <a:endParaRPr lang="en-GB" sz="1400" u="sng" dirty="0"/>
          </a:p>
          <a:p>
            <a:r>
              <a:rPr lang="en-GB" sz="1400" u="sng" dirty="0"/>
              <a:t>Activities will be sent home</a:t>
            </a:r>
          </a:p>
          <a:p>
            <a:r>
              <a:rPr lang="en-GB" sz="1400" i="1" dirty="0">
                <a:highlight>
                  <a:srgbClr val="FFFF00"/>
                </a:highlight>
              </a:rPr>
              <a:t>How often will activities be sent home? Weekly, fortnightly, monthly, half-termly</a:t>
            </a:r>
          </a:p>
          <a:p>
            <a:endParaRPr lang="en-GB" sz="1400" dirty="0"/>
          </a:p>
          <a:p>
            <a:r>
              <a:rPr lang="en-GB" sz="1400" u="sng" dirty="0"/>
              <a:t>Marking</a:t>
            </a:r>
          </a:p>
          <a:p>
            <a:r>
              <a:rPr lang="en-GB" sz="1400" i="1" dirty="0">
                <a:highlight>
                  <a:srgbClr val="FFFF00"/>
                </a:highlight>
              </a:rPr>
              <a:t>What will your approach be? Stamp/sticker/effort comment/use of certificate and displays</a:t>
            </a:r>
          </a:p>
          <a:p>
            <a:endParaRPr lang="en-GB" sz="1400" i="1" dirty="0">
              <a:highlight>
                <a:srgbClr val="FFFF00"/>
              </a:highlight>
            </a:endParaRPr>
          </a:p>
          <a:p>
            <a:r>
              <a:rPr lang="en-GB" sz="1400" u="sng" dirty="0"/>
              <a:t>Activities</a:t>
            </a:r>
          </a:p>
          <a:p>
            <a:r>
              <a:rPr lang="en-GB" sz="1400" i="1" dirty="0">
                <a:highlight>
                  <a:srgbClr val="FFFF00"/>
                </a:highlight>
              </a:rPr>
              <a:t>Where can activities be downloaded (resource hub or your own shared drive)</a:t>
            </a:r>
          </a:p>
          <a:p>
            <a:endParaRPr lang="en-GB" sz="1400" i="1" dirty="0">
              <a:highlight>
                <a:srgbClr val="FFFF00"/>
              </a:highlight>
            </a:endParaRPr>
          </a:p>
          <a:p>
            <a:r>
              <a:rPr lang="en-GB" sz="1400" u="sng" dirty="0"/>
              <a:t>Printing</a:t>
            </a:r>
          </a:p>
          <a:p>
            <a:r>
              <a:rPr lang="en-GB" sz="1400" i="1" dirty="0">
                <a:highlight>
                  <a:srgbClr val="FFFF00"/>
                </a:highlight>
              </a:rPr>
              <a:t>Should activities be printed black and white or colour/A4 or A5?</a:t>
            </a:r>
          </a:p>
          <a:p>
            <a:endParaRPr lang="en-GB" sz="1400" i="1" u="sng" dirty="0">
              <a:highlight>
                <a:srgbClr val="FFFF00"/>
              </a:highlight>
            </a:endParaRPr>
          </a:p>
        </p:txBody>
      </p:sp>
      <p:sp>
        <p:nvSpPr>
          <p:cNvPr id="5" name="TextBox 4">
            <a:extLst>
              <a:ext uri="{FF2B5EF4-FFF2-40B4-BE49-F238E27FC236}">
                <a16:creationId xmlns:a16="http://schemas.microsoft.com/office/drawing/2014/main" id="{C634B366-E6B9-0DF8-19FB-64B3AD49000F}"/>
              </a:ext>
            </a:extLst>
          </p:cNvPr>
          <p:cNvSpPr txBox="1"/>
          <p:nvPr/>
        </p:nvSpPr>
        <p:spPr>
          <a:xfrm>
            <a:off x="104775" y="238368"/>
            <a:ext cx="7019925" cy="492443"/>
          </a:xfrm>
          <a:prstGeom prst="rect">
            <a:avLst/>
          </a:prstGeom>
          <a:noFill/>
        </p:spPr>
        <p:txBody>
          <a:bodyPr wrap="square" rtlCol="0">
            <a:spAutoFit/>
          </a:bodyPr>
          <a:lstStyle/>
          <a:p>
            <a:r>
              <a:rPr lang="en-GB" sz="2600" dirty="0">
                <a:highlight>
                  <a:srgbClr val="FFFF00"/>
                </a:highlight>
              </a:rPr>
              <a:t>PLEASE AMEND TO SUIT YOUR SCHOOL</a:t>
            </a:r>
          </a:p>
        </p:txBody>
      </p:sp>
      <p:sp>
        <p:nvSpPr>
          <p:cNvPr id="6" name="TextBox 5">
            <a:extLst>
              <a:ext uri="{FF2B5EF4-FFF2-40B4-BE49-F238E27FC236}">
                <a16:creationId xmlns:a16="http://schemas.microsoft.com/office/drawing/2014/main" id="{D7891774-5EAF-4C31-93D3-A99C614C1E13}"/>
              </a:ext>
            </a:extLst>
          </p:cNvPr>
          <p:cNvSpPr txBox="1"/>
          <p:nvPr/>
        </p:nvSpPr>
        <p:spPr>
          <a:xfrm>
            <a:off x="4680285" y="1601918"/>
            <a:ext cx="3960478" cy="2677656"/>
          </a:xfrm>
          <a:prstGeom prst="rect">
            <a:avLst/>
          </a:prstGeom>
          <a:noFill/>
        </p:spPr>
        <p:txBody>
          <a:bodyPr wrap="square" rtlCol="0">
            <a:spAutoFit/>
          </a:bodyPr>
          <a:lstStyle/>
          <a:p>
            <a:r>
              <a:rPr lang="en-GB" sz="1400" u="sng" dirty="0"/>
              <a:t>Monitoring</a:t>
            </a:r>
          </a:p>
          <a:p>
            <a:r>
              <a:rPr lang="en-GB" sz="1400" i="1" dirty="0">
                <a:highlight>
                  <a:srgbClr val="FFFF00"/>
                </a:highlight>
              </a:rPr>
              <a:t>You will need to submit the following to NN termly. Let staff know how they can report this to you:</a:t>
            </a:r>
          </a:p>
          <a:p>
            <a:pPr marL="285750" indent="-285750">
              <a:buFont typeface="Arial" panose="020B0604020202020204" pitchFamily="34" charset="0"/>
              <a:buChar char="•"/>
            </a:pPr>
            <a:r>
              <a:rPr lang="en-GB" sz="1400" i="1" dirty="0">
                <a:highlight>
                  <a:srgbClr val="FFFF00"/>
                </a:highlight>
              </a:rPr>
              <a:t>Number of scrapbooks handed out</a:t>
            </a:r>
          </a:p>
          <a:p>
            <a:pPr marL="285750" indent="-285750">
              <a:buFont typeface="Arial" panose="020B0604020202020204" pitchFamily="34" charset="0"/>
              <a:buChar char="•"/>
            </a:pPr>
            <a:r>
              <a:rPr lang="en-GB" sz="1400" i="1" dirty="0">
                <a:highlight>
                  <a:srgbClr val="FFFF00"/>
                </a:highlight>
              </a:rPr>
              <a:t>Number of pupils completing at least one activity</a:t>
            </a:r>
          </a:p>
          <a:p>
            <a:pPr marL="285750" indent="-285750">
              <a:buFont typeface="Arial" panose="020B0604020202020204" pitchFamily="34" charset="0"/>
              <a:buChar char="•"/>
            </a:pPr>
            <a:r>
              <a:rPr lang="en-GB" sz="1400" i="1" dirty="0">
                <a:highlight>
                  <a:srgbClr val="FFFF00"/>
                </a:highlight>
              </a:rPr>
              <a:t>Number of parents/carers engaging with at least one activity (family comment)</a:t>
            </a:r>
          </a:p>
          <a:p>
            <a:pPr marL="285750" indent="-285750">
              <a:buFont typeface="Arial" panose="020B0604020202020204" pitchFamily="34" charset="0"/>
              <a:buChar char="•"/>
            </a:pPr>
            <a:endParaRPr lang="en-GB" sz="1400" i="1" dirty="0">
              <a:highlight>
                <a:srgbClr val="FFFF00"/>
              </a:highlight>
            </a:endParaRPr>
          </a:p>
          <a:p>
            <a:r>
              <a:rPr lang="en-GB" sz="1400" u="sng" dirty="0"/>
              <a:t>Launching the scrapbooks</a:t>
            </a:r>
          </a:p>
          <a:p>
            <a:r>
              <a:rPr lang="en-GB" sz="1400" i="1" dirty="0">
                <a:highlight>
                  <a:srgbClr val="FFFF00"/>
                </a:highlight>
              </a:rPr>
              <a:t>How will you be launching the scrapbooks with pupils and parents/carers? What is the plan?</a:t>
            </a:r>
          </a:p>
        </p:txBody>
      </p:sp>
    </p:spTree>
    <p:extLst>
      <p:ext uri="{BB962C8B-B14F-4D97-AF65-F5344CB8AC3E}">
        <p14:creationId xmlns:p14="http://schemas.microsoft.com/office/powerpoint/2010/main" val="638587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88F5A-90EA-D1E2-1B6B-6013C881F2BC}"/>
            </a:ext>
          </a:extLst>
        </p:cNvPr>
        <p:cNvGrpSpPr/>
        <p:nvPr/>
      </p:nvGrpSpPr>
      <p:grpSpPr>
        <a:xfrm>
          <a:off x="0" y="0"/>
          <a:ext cx="0" cy="0"/>
          <a:chOff x="0" y="0"/>
          <a:chExt cx="0" cy="0"/>
        </a:xfrm>
      </p:grpSpPr>
      <p:sp>
        <p:nvSpPr>
          <p:cNvPr id="3" name="Text Placeholder 1">
            <a:extLst>
              <a:ext uri="{FF2B5EF4-FFF2-40B4-BE49-F238E27FC236}">
                <a16:creationId xmlns:a16="http://schemas.microsoft.com/office/drawing/2014/main" id="{47F3CAAD-4672-EDD9-21F4-71327D26FC06}"/>
              </a:ext>
            </a:extLst>
          </p:cNvPr>
          <p:cNvSpPr>
            <a:spLocks noGrp="1"/>
          </p:cNvSpPr>
          <p:nvPr>
            <p:ph type="body" sz="quarter" idx="11"/>
          </p:nvPr>
        </p:nvSpPr>
        <p:spPr>
          <a:xfrm>
            <a:off x="503238" y="1040967"/>
            <a:ext cx="8137525" cy="377825"/>
          </a:xfrm>
        </p:spPr>
        <p:txBody>
          <a:bodyPr/>
          <a:lstStyle/>
          <a:p>
            <a:r>
              <a:rPr lang="en-GB" sz="2400"/>
              <a:t>Feeling Better About Maths</a:t>
            </a:r>
          </a:p>
        </p:txBody>
      </p:sp>
      <p:sp>
        <p:nvSpPr>
          <p:cNvPr id="5" name="TextBox 4">
            <a:extLst>
              <a:ext uri="{FF2B5EF4-FFF2-40B4-BE49-F238E27FC236}">
                <a16:creationId xmlns:a16="http://schemas.microsoft.com/office/drawing/2014/main" id="{486A1D7F-82B5-FD97-1CEB-AC149A2746E9}"/>
              </a:ext>
            </a:extLst>
          </p:cNvPr>
          <p:cNvSpPr txBox="1"/>
          <p:nvPr/>
        </p:nvSpPr>
        <p:spPr>
          <a:xfrm>
            <a:off x="354314" y="1823222"/>
            <a:ext cx="3940595" cy="4188262"/>
          </a:xfrm>
          <a:prstGeom prst="rect">
            <a:avLst/>
          </a:prstGeom>
          <a:noFill/>
        </p:spPr>
        <p:txBody>
          <a:bodyPr wrap="square">
            <a:spAutoFit/>
          </a:bodyPr>
          <a:lstStyle/>
          <a:p>
            <a:pPr algn="l" rtl="0" fontAlgn="base">
              <a:lnSpc>
                <a:spcPts val="2250"/>
              </a:lnSpc>
              <a:buNone/>
            </a:pPr>
            <a:r>
              <a:rPr lang="en-GB" sz="1400" b="0" i="0" u="none" strike="noStrike" dirty="0">
                <a:solidFill>
                  <a:srgbClr val="000000"/>
                </a:solidFill>
                <a:effectLst/>
                <a:latin typeface="Lato" panose="020F0502020204030203" pitchFamily="34" charset="0"/>
              </a:rPr>
              <a:t>2-hour online workshop</a:t>
            </a:r>
            <a:r>
              <a:rPr lang="en-US" sz="1400" b="0" i="0" dirty="0">
                <a:solidFill>
                  <a:srgbClr val="000000"/>
                </a:solidFill>
                <a:effectLst/>
                <a:latin typeface="Lato" panose="020F0502020204030203" pitchFamily="34" charset="0"/>
              </a:rPr>
              <a:t>​ for teachers and support staff</a:t>
            </a:r>
            <a:endParaRPr lang="en-US" sz="1400" b="0" i="0" dirty="0">
              <a:solidFill>
                <a:srgbClr val="000000"/>
              </a:solidFill>
              <a:effectLst/>
              <a:latin typeface="Segoe UI" panose="020B0502040204020203" pitchFamily="34" charset="0"/>
            </a:endParaRPr>
          </a:p>
          <a:p>
            <a:pPr algn="l" rtl="0" fontAlgn="base">
              <a:lnSpc>
                <a:spcPts val="2250"/>
              </a:lnSpc>
              <a:buNone/>
            </a:pPr>
            <a:r>
              <a:rPr lang="en-GB" sz="1400" b="0" i="0" dirty="0">
                <a:solidFill>
                  <a:srgbClr val="000000"/>
                </a:solidFill>
                <a:effectLst/>
                <a:latin typeface="Lato" panose="020F0502020204030203" pitchFamily="34" charset="0"/>
              </a:rPr>
              <a:t>​</a:t>
            </a:r>
            <a:endParaRPr lang="en-GB" sz="1400" b="0" i="0" dirty="0">
              <a:solidFill>
                <a:srgbClr val="000000"/>
              </a:solidFill>
              <a:effectLst/>
              <a:latin typeface="Segoe UI" panose="020B0502040204020203" pitchFamily="34" charset="0"/>
            </a:endParaRPr>
          </a:p>
          <a:p>
            <a:pPr algn="l" rtl="0" fontAlgn="base">
              <a:lnSpc>
                <a:spcPts val="2250"/>
              </a:lnSpc>
              <a:buNone/>
            </a:pPr>
            <a:r>
              <a:rPr lang="en-GB" sz="1400" b="1" i="0" u="none" strike="noStrike" dirty="0">
                <a:solidFill>
                  <a:srgbClr val="000000"/>
                </a:solidFill>
                <a:effectLst/>
                <a:latin typeface="Lato" panose="020F0502020204030203" pitchFamily="34" charset="0"/>
              </a:rPr>
              <a:t>Aim: </a:t>
            </a:r>
            <a:r>
              <a:rPr lang="en-GB" sz="1400" b="0" i="0" u="none" strike="noStrike" dirty="0">
                <a:solidFill>
                  <a:srgbClr val="000000"/>
                </a:solidFill>
                <a:effectLst/>
                <a:latin typeface="Lato" panose="020F0502020204030203" pitchFamily="34" charset="0"/>
              </a:rPr>
              <a:t>To give you the knowledge and skills to support your confidence and positive attitudes towards maths.</a:t>
            </a:r>
            <a:r>
              <a:rPr lang="en-US" sz="1400" b="0" i="0" dirty="0">
                <a:solidFill>
                  <a:srgbClr val="000000"/>
                </a:solidFill>
                <a:effectLst/>
                <a:latin typeface="Lato" panose="020F0502020204030203" pitchFamily="34" charset="0"/>
              </a:rPr>
              <a:t>​</a:t>
            </a:r>
            <a:endParaRPr lang="en-US" sz="1400" b="0" i="0" dirty="0">
              <a:solidFill>
                <a:srgbClr val="000000"/>
              </a:solidFill>
              <a:effectLst/>
              <a:latin typeface="Segoe UI" panose="020B0502040204020203" pitchFamily="34" charset="0"/>
            </a:endParaRPr>
          </a:p>
          <a:p>
            <a:pPr algn="l" rtl="0" fontAlgn="base">
              <a:lnSpc>
                <a:spcPts val="2250"/>
              </a:lnSpc>
              <a:buNone/>
            </a:pPr>
            <a:r>
              <a:rPr lang="en-GB" sz="1400" b="0" i="0" dirty="0">
                <a:solidFill>
                  <a:srgbClr val="000000"/>
                </a:solidFill>
                <a:effectLst/>
                <a:latin typeface="Lato" panose="020F0502020204030203" pitchFamily="34" charset="0"/>
              </a:rPr>
              <a:t>​</a:t>
            </a:r>
            <a:endParaRPr lang="en-GB" sz="1400" b="0" i="0" dirty="0">
              <a:solidFill>
                <a:srgbClr val="000000"/>
              </a:solidFill>
              <a:effectLst/>
              <a:latin typeface="Segoe UI" panose="020B0502040204020203" pitchFamily="34" charset="0"/>
            </a:endParaRPr>
          </a:p>
          <a:p>
            <a:pPr marL="285750" indent="-285750" algn="l" rtl="0" fontAlgn="base">
              <a:lnSpc>
                <a:spcPts val="2250"/>
              </a:lnSpc>
              <a:buFont typeface="Arial" panose="020B0604020202020204" pitchFamily="34" charset="0"/>
              <a:buChar char="•"/>
            </a:pPr>
            <a:r>
              <a:rPr lang="en-GB" sz="1400" b="0" i="0" u="none" strike="noStrike" dirty="0">
                <a:solidFill>
                  <a:srgbClr val="000000"/>
                </a:solidFill>
                <a:effectLst/>
                <a:latin typeface="Lato" panose="020F0502020204030203" pitchFamily="34" charset="0"/>
              </a:rPr>
              <a:t>Resource pack to support ongoing journey</a:t>
            </a:r>
            <a:r>
              <a:rPr lang="en-US" sz="1400" b="0" i="0" dirty="0">
                <a:solidFill>
                  <a:srgbClr val="000000"/>
                </a:solidFill>
                <a:effectLst/>
                <a:latin typeface="Lato" panose="020F0502020204030203" pitchFamily="34" charset="0"/>
              </a:rPr>
              <a:t>​</a:t>
            </a:r>
            <a:endParaRPr lang="en-US" sz="1400" b="0" i="0" dirty="0">
              <a:solidFill>
                <a:srgbClr val="000000"/>
              </a:solidFill>
              <a:effectLst/>
              <a:latin typeface="Arial" panose="020B0604020202020204" pitchFamily="34" charset="0"/>
            </a:endParaRPr>
          </a:p>
          <a:p>
            <a:pPr marL="285750" indent="-285750" algn="l" rtl="0" fontAlgn="base">
              <a:lnSpc>
                <a:spcPts val="2250"/>
              </a:lnSpc>
              <a:buFont typeface="Arial" panose="020B0604020202020204" pitchFamily="34" charset="0"/>
              <a:buChar char="•"/>
            </a:pPr>
            <a:endParaRPr lang="en-GB" sz="1400" b="0" i="0" dirty="0">
              <a:solidFill>
                <a:srgbClr val="000000"/>
              </a:solidFill>
              <a:effectLst/>
              <a:latin typeface="Arial" panose="020B0604020202020204" pitchFamily="34" charset="0"/>
            </a:endParaRPr>
          </a:p>
          <a:p>
            <a:pPr marL="285750" indent="-285750" algn="l" rtl="0" fontAlgn="base">
              <a:lnSpc>
                <a:spcPts val="2250"/>
              </a:lnSpc>
              <a:buFont typeface="Arial" panose="020B0604020202020204" pitchFamily="34" charset="0"/>
              <a:buChar char="•"/>
            </a:pPr>
            <a:r>
              <a:rPr lang="en-GB" sz="1400" b="0" i="0" u="none" strike="noStrike" dirty="0">
                <a:solidFill>
                  <a:srgbClr val="000000"/>
                </a:solidFill>
                <a:effectLst/>
                <a:latin typeface="Lato" panose="020F0502020204030203" pitchFamily="34" charset="0"/>
              </a:rPr>
              <a:t>Open to all staff, including teaching assistants, during project year</a:t>
            </a:r>
            <a:r>
              <a:rPr lang="en-US" sz="1400" b="0" i="0" dirty="0">
                <a:solidFill>
                  <a:srgbClr val="000000"/>
                </a:solidFill>
                <a:effectLst/>
                <a:latin typeface="Lato" panose="020F0502020204030203" pitchFamily="34" charset="0"/>
              </a:rPr>
              <a:t>​</a:t>
            </a:r>
          </a:p>
          <a:p>
            <a:pPr marL="285750" indent="-285750" algn="l" rtl="0" fontAlgn="base">
              <a:lnSpc>
                <a:spcPts val="2250"/>
              </a:lnSpc>
              <a:buFont typeface="Arial" panose="020B0604020202020204" pitchFamily="34" charset="0"/>
              <a:buChar char="•"/>
            </a:pPr>
            <a:endParaRPr lang="en-US" sz="1400" dirty="0">
              <a:solidFill>
                <a:srgbClr val="000000"/>
              </a:solidFill>
              <a:latin typeface="Lato" panose="020F0502020204030203" pitchFamily="34" charset="0"/>
            </a:endParaRPr>
          </a:p>
          <a:p>
            <a:pPr marL="285750" indent="-285750" algn="l" rtl="0" fontAlgn="base">
              <a:lnSpc>
                <a:spcPts val="2250"/>
              </a:lnSpc>
              <a:buFont typeface="Arial" panose="020B0604020202020204" pitchFamily="34" charset="0"/>
              <a:buChar char="•"/>
            </a:pPr>
            <a:r>
              <a:rPr lang="en-US" sz="1400" b="0" i="0" dirty="0">
                <a:solidFill>
                  <a:srgbClr val="000000"/>
                </a:solidFill>
                <a:effectLst/>
                <a:latin typeface="Lato" panose="020F0502020204030203" pitchFamily="34" charset="0"/>
              </a:rPr>
              <a:t>The school has 10 places available over the 2 years</a:t>
            </a:r>
            <a:endParaRPr lang="en-US" sz="1400" b="0" i="0" dirty="0">
              <a:solidFill>
                <a:srgbClr val="000000"/>
              </a:solidFill>
              <a:effectLst/>
              <a:latin typeface="Arial" panose="020B0604020202020204" pitchFamily="34" charset="0"/>
            </a:endParaRPr>
          </a:p>
        </p:txBody>
      </p:sp>
      <p:pic>
        <p:nvPicPr>
          <p:cNvPr id="8" name="Picture 7">
            <a:extLst>
              <a:ext uri="{FF2B5EF4-FFF2-40B4-BE49-F238E27FC236}">
                <a16:creationId xmlns:a16="http://schemas.microsoft.com/office/drawing/2014/main" id="{46102C90-3525-BD5B-F862-62ED3C1C9622}"/>
              </a:ext>
            </a:extLst>
          </p:cNvPr>
          <p:cNvPicPr>
            <a:picLocks noChangeAspect="1"/>
          </p:cNvPicPr>
          <p:nvPr/>
        </p:nvPicPr>
        <p:blipFill>
          <a:blip r:embed="rId3"/>
          <a:stretch>
            <a:fillRect/>
          </a:stretch>
        </p:blipFill>
        <p:spPr>
          <a:xfrm>
            <a:off x="4849094" y="109186"/>
            <a:ext cx="1533234" cy="1516102"/>
          </a:xfrm>
          <a:prstGeom prst="rect">
            <a:avLst/>
          </a:prstGeom>
        </p:spPr>
      </p:pic>
      <p:sp>
        <p:nvSpPr>
          <p:cNvPr id="9" name="TextBox 8">
            <a:extLst>
              <a:ext uri="{FF2B5EF4-FFF2-40B4-BE49-F238E27FC236}">
                <a16:creationId xmlns:a16="http://schemas.microsoft.com/office/drawing/2014/main" id="{A6B93327-BCE3-A065-502E-F6619892AFDC}"/>
              </a:ext>
            </a:extLst>
          </p:cNvPr>
          <p:cNvSpPr txBox="1"/>
          <p:nvPr/>
        </p:nvSpPr>
        <p:spPr>
          <a:xfrm>
            <a:off x="4373336" y="1606503"/>
            <a:ext cx="2484750" cy="523220"/>
          </a:xfrm>
          <a:prstGeom prst="rect">
            <a:avLst/>
          </a:prstGeom>
          <a:noFill/>
        </p:spPr>
        <p:txBody>
          <a:bodyPr wrap="square" rtlCol="0">
            <a:spAutoFit/>
          </a:bodyPr>
          <a:lstStyle/>
          <a:p>
            <a:pPr algn="ctr"/>
            <a:r>
              <a:rPr lang="en-GB" sz="1400" i="1" dirty="0"/>
              <a:t>Scan the QR code to view dates and register.</a:t>
            </a:r>
          </a:p>
        </p:txBody>
      </p:sp>
      <p:pic>
        <p:nvPicPr>
          <p:cNvPr id="4" name="Picture 3">
            <a:extLst>
              <a:ext uri="{FF2B5EF4-FFF2-40B4-BE49-F238E27FC236}">
                <a16:creationId xmlns:a16="http://schemas.microsoft.com/office/drawing/2014/main" id="{2B16D9F0-81FB-6F06-A6A8-64E129B19D9A}"/>
              </a:ext>
            </a:extLst>
          </p:cNvPr>
          <p:cNvPicPr>
            <a:picLocks noChangeAspect="1"/>
          </p:cNvPicPr>
          <p:nvPr/>
        </p:nvPicPr>
        <p:blipFill>
          <a:blip r:embed="rId4" cstate="screen">
            <a:extLst>
              <a:ext uri="{28A0092B-C50C-407E-A947-70E740481C1C}">
                <a14:useLocalDpi xmlns:a14="http://schemas.microsoft.com/office/drawing/2010/main"/>
              </a:ext>
            </a:extLst>
          </a:blip>
          <a:srcRect l="1365" t="603"/>
          <a:stretch>
            <a:fillRect/>
          </a:stretch>
        </p:blipFill>
        <p:spPr>
          <a:xfrm>
            <a:off x="5597236" y="2317434"/>
            <a:ext cx="3337748" cy="4415366"/>
          </a:xfrm>
          <a:prstGeom prst="rect">
            <a:avLst/>
          </a:prstGeom>
        </p:spPr>
      </p:pic>
    </p:spTree>
    <p:extLst>
      <p:ext uri="{BB962C8B-B14F-4D97-AF65-F5344CB8AC3E}">
        <p14:creationId xmlns:p14="http://schemas.microsoft.com/office/powerpoint/2010/main" val="4204882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National Numeracy Challenge</a:t>
            </a:r>
          </a:p>
        </p:txBody>
      </p:sp>
      <p:pic>
        <p:nvPicPr>
          <p:cNvPr id="2" name="Online Media 1" title="What is the National Numeracy Challenge &amp; how can it help me improve my numeracy?">
            <a:hlinkClick r:id="" action="ppaction://media"/>
            <a:extLst>
              <a:ext uri="{FF2B5EF4-FFF2-40B4-BE49-F238E27FC236}">
                <a16:creationId xmlns:a16="http://schemas.microsoft.com/office/drawing/2014/main" id="{EF711CCD-87CC-DA2D-5B41-3A546F5E5A71}"/>
              </a:ext>
            </a:extLst>
          </p:cNvPr>
          <p:cNvPicPr>
            <a:picLocks noRot="1" noChangeAspect="1"/>
          </p:cNvPicPr>
          <p:nvPr>
            <a:videoFile r:link="rId1"/>
          </p:nvPr>
        </p:nvPicPr>
        <p:blipFill>
          <a:blip r:embed="rId4"/>
          <a:stretch>
            <a:fillRect/>
          </a:stretch>
        </p:blipFill>
        <p:spPr>
          <a:xfrm>
            <a:off x="607512" y="1533708"/>
            <a:ext cx="7928975" cy="4476567"/>
          </a:xfrm>
          <a:prstGeom prst="rect">
            <a:avLst/>
          </a:prstGeom>
        </p:spPr>
      </p:pic>
    </p:spTree>
    <p:extLst>
      <p:ext uri="{BB962C8B-B14F-4D97-AF65-F5344CB8AC3E}">
        <p14:creationId xmlns:p14="http://schemas.microsoft.com/office/powerpoint/2010/main" val="387831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National Numeracy Challenge</a:t>
            </a:r>
          </a:p>
        </p:txBody>
      </p:sp>
      <p:pic>
        <p:nvPicPr>
          <p:cNvPr id="4" name="Picture 3">
            <a:extLst>
              <a:ext uri="{FF2B5EF4-FFF2-40B4-BE49-F238E27FC236}">
                <a16:creationId xmlns:a16="http://schemas.microsoft.com/office/drawing/2014/main" id="{07DEDF80-5192-9734-D4DE-D813661FE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75" y="1638503"/>
            <a:ext cx="3130447" cy="4423801"/>
          </a:xfrm>
          <a:prstGeom prst="rect">
            <a:avLst/>
          </a:prstGeom>
        </p:spPr>
      </p:pic>
      <p:pic>
        <p:nvPicPr>
          <p:cNvPr id="5" name="Picture 4">
            <a:extLst>
              <a:ext uri="{FF2B5EF4-FFF2-40B4-BE49-F238E27FC236}">
                <a16:creationId xmlns:a16="http://schemas.microsoft.com/office/drawing/2014/main" id="{C0AD5E1A-B95D-F113-BDCB-198F8178DB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37557" y="1633192"/>
            <a:ext cx="3135514" cy="4429112"/>
          </a:xfrm>
          <a:prstGeom prst="rect">
            <a:avLst/>
          </a:prstGeom>
        </p:spPr>
      </p:pic>
    </p:spTree>
    <p:extLst>
      <p:ext uri="{BB962C8B-B14F-4D97-AF65-F5344CB8AC3E}">
        <p14:creationId xmlns:p14="http://schemas.microsoft.com/office/powerpoint/2010/main" val="4026621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4682537" cy="974792"/>
          </a:xfrm>
        </p:spPr>
        <p:txBody>
          <a:bodyPr/>
          <a:lstStyle/>
          <a:p>
            <a:r>
              <a:rPr lang="en-GB" sz="2400"/>
              <a:t>‘Help Your Child Love Maths!’ Parent Workshop</a:t>
            </a:r>
          </a:p>
        </p:txBody>
      </p:sp>
      <p:sp>
        <p:nvSpPr>
          <p:cNvPr id="4" name="Text Placeholder 2">
            <a:extLst>
              <a:ext uri="{FF2B5EF4-FFF2-40B4-BE49-F238E27FC236}">
                <a16:creationId xmlns:a16="http://schemas.microsoft.com/office/drawing/2014/main" id="{64343008-3A89-153B-60CF-028941ABE53E}"/>
              </a:ext>
            </a:extLst>
          </p:cNvPr>
          <p:cNvSpPr txBox="1">
            <a:spLocks/>
          </p:cNvSpPr>
          <p:nvPr/>
        </p:nvSpPr>
        <p:spPr>
          <a:xfrm>
            <a:off x="503238" y="2348976"/>
            <a:ext cx="4660906" cy="346805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r>
              <a:rPr lang="en-GB" sz="1800">
                <a:latin typeface="Lato"/>
                <a:ea typeface="Lato"/>
                <a:cs typeface="Lato"/>
              </a:rPr>
              <a:t>1-hour attitudinal workshop to parents/carers</a:t>
            </a:r>
          </a:p>
          <a:p>
            <a:pPr marL="285750" indent="-285750" fontAlgn="base"/>
            <a:endParaRPr lang="en-GB" sz="1800">
              <a:latin typeface="Lato"/>
              <a:ea typeface="Lato"/>
              <a:cs typeface="Lato"/>
            </a:endParaRPr>
          </a:p>
          <a:p>
            <a:pPr marL="285750" indent="-285750" fontAlgn="base"/>
            <a:r>
              <a:rPr lang="en-GB" sz="1800">
                <a:latin typeface="Lato"/>
                <a:ea typeface="Lato"/>
                <a:cs typeface="Lato"/>
              </a:rPr>
              <a:t>Top tips for supporting children to feel positive about maths</a:t>
            </a:r>
          </a:p>
          <a:p>
            <a:pPr marL="285750" indent="-285750" fontAlgn="base"/>
            <a:endParaRPr lang="en-GB" sz="1800">
              <a:latin typeface="Lato"/>
              <a:ea typeface="Lato"/>
              <a:cs typeface="Lato"/>
            </a:endParaRPr>
          </a:p>
          <a:p>
            <a:pPr marL="285750" indent="-285750" fontAlgn="base"/>
            <a:r>
              <a:rPr lang="en-GB" sz="1800">
                <a:latin typeface="Lato"/>
                <a:ea typeface="Lato"/>
                <a:cs typeface="Lato"/>
              </a:rPr>
              <a:t>No maths involved</a:t>
            </a:r>
          </a:p>
          <a:p>
            <a:pPr marL="285750" indent="-285750" fontAlgn="base"/>
            <a:endParaRPr lang="en-GB" sz="1800">
              <a:latin typeface="Lato"/>
              <a:ea typeface="Lato"/>
              <a:cs typeface="Lato"/>
            </a:endParaRPr>
          </a:p>
          <a:p>
            <a:pPr marL="285750" indent="-285750" fontAlgn="base"/>
            <a:r>
              <a:rPr lang="en-GB" sz="1800">
                <a:latin typeface="Lato"/>
                <a:ea typeface="Lato"/>
                <a:cs typeface="Lato"/>
              </a:rPr>
              <a:t>National Numeracy Challenge</a:t>
            </a:r>
          </a:p>
        </p:txBody>
      </p:sp>
      <p:pic>
        <p:nvPicPr>
          <p:cNvPr id="5" name="Picture 4">
            <a:extLst>
              <a:ext uri="{FF2B5EF4-FFF2-40B4-BE49-F238E27FC236}">
                <a16:creationId xmlns:a16="http://schemas.microsoft.com/office/drawing/2014/main" id="{86D8CBD4-FD29-0726-CEC9-F0EE868FB6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61622" y="2608955"/>
            <a:ext cx="3113538" cy="2366289"/>
          </a:xfrm>
          <a:prstGeom prst="rect">
            <a:avLst/>
          </a:prstGeom>
        </p:spPr>
      </p:pic>
      <p:sp>
        <p:nvSpPr>
          <p:cNvPr id="2" name="TextBox 1">
            <a:extLst>
              <a:ext uri="{FF2B5EF4-FFF2-40B4-BE49-F238E27FC236}">
                <a16:creationId xmlns:a16="http://schemas.microsoft.com/office/drawing/2014/main" id="{7337DC72-1B91-75BA-5F11-90F43F4B9AA4}"/>
              </a:ext>
            </a:extLst>
          </p:cNvPr>
          <p:cNvSpPr txBox="1"/>
          <p:nvPr/>
        </p:nvSpPr>
        <p:spPr>
          <a:xfrm>
            <a:off x="323436" y="5570811"/>
            <a:ext cx="7935981" cy="492443"/>
          </a:xfrm>
          <a:prstGeom prst="rect">
            <a:avLst/>
          </a:prstGeom>
          <a:noFill/>
        </p:spPr>
        <p:txBody>
          <a:bodyPr wrap="square" rtlCol="0">
            <a:spAutoFit/>
          </a:bodyPr>
          <a:lstStyle/>
          <a:p>
            <a:r>
              <a:rPr lang="en-GB" sz="2600" dirty="0">
                <a:highlight>
                  <a:srgbClr val="FFFF00"/>
                </a:highlight>
              </a:rPr>
              <a:t>Our workshop(s) will take place on DATE/TIME</a:t>
            </a:r>
          </a:p>
        </p:txBody>
      </p:sp>
    </p:spTree>
    <p:extLst>
      <p:ext uri="{BB962C8B-B14F-4D97-AF65-F5344CB8AC3E}">
        <p14:creationId xmlns:p14="http://schemas.microsoft.com/office/powerpoint/2010/main" val="4153771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406E730-E136-C8BB-4F6B-8F8FA008ED5C}"/>
              </a:ext>
            </a:extLst>
          </p:cNvPr>
          <p:cNvSpPr>
            <a:spLocks noGrp="1"/>
          </p:cNvSpPr>
          <p:nvPr>
            <p:ph type="body" sz="quarter" idx="11"/>
          </p:nvPr>
        </p:nvSpPr>
        <p:spPr>
          <a:xfrm>
            <a:off x="503238" y="1040967"/>
            <a:ext cx="8137525" cy="377825"/>
          </a:xfrm>
        </p:spPr>
        <p:txBody>
          <a:bodyPr/>
          <a:lstStyle/>
          <a:p>
            <a:r>
              <a:rPr lang="en-GB" sz="2400"/>
              <a:t>National Numeracy</a:t>
            </a:r>
          </a:p>
        </p:txBody>
      </p:sp>
      <p:sp>
        <p:nvSpPr>
          <p:cNvPr id="6" name="Text Placeholder 3">
            <a:extLst>
              <a:ext uri="{FF2B5EF4-FFF2-40B4-BE49-F238E27FC236}">
                <a16:creationId xmlns:a16="http://schemas.microsoft.com/office/drawing/2014/main" id="{CF8DA92D-ECA5-1582-A50D-638189BA2CED}"/>
              </a:ext>
            </a:extLst>
          </p:cNvPr>
          <p:cNvSpPr txBox="1">
            <a:spLocks/>
          </p:cNvSpPr>
          <p:nvPr/>
        </p:nvSpPr>
        <p:spPr>
          <a:xfrm>
            <a:off x="503238" y="1786473"/>
            <a:ext cx="8137524" cy="4364945"/>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r>
              <a:rPr lang="en-US" sz="1800" dirty="0">
                <a:solidFill>
                  <a:schemeClr val="tx1"/>
                </a:solidFill>
              </a:rPr>
              <a:t>Independent charity established in 2012.</a:t>
            </a:r>
          </a:p>
          <a:p>
            <a:pPr indent="0"/>
            <a:endParaRPr lang="en-US" sz="1800" dirty="0">
              <a:solidFill>
                <a:schemeClr val="tx1"/>
              </a:solidFill>
            </a:endParaRPr>
          </a:p>
          <a:p>
            <a:pPr indent="0"/>
            <a:r>
              <a:rPr lang="en-US" sz="1800" dirty="0">
                <a:solidFill>
                  <a:schemeClr val="tx1"/>
                </a:solidFill>
              </a:rPr>
              <a:t>Our mission is to empower people to thrive by using numeracy to open up opportunities and access brighter futures, targeting communities where the need is greatest.</a:t>
            </a:r>
          </a:p>
          <a:p>
            <a:pPr indent="0"/>
            <a:endParaRPr lang="en-US" sz="1800" b="1" dirty="0">
              <a:solidFill>
                <a:schemeClr val="tx1"/>
              </a:solidFill>
            </a:endParaRPr>
          </a:p>
          <a:p>
            <a:pPr indent="0"/>
            <a:r>
              <a:rPr lang="en-US" sz="1800" dirty="0">
                <a:solidFill>
                  <a:schemeClr val="tx1"/>
                </a:solidFill>
              </a:rPr>
              <a:t>Not getting on with numbers blights lives and livelihoods, contributing to pervasive problems from unemployment to poor health and debt. Low numeracy can be a lifelong barrier to social mobility.</a:t>
            </a:r>
          </a:p>
          <a:p>
            <a:pPr indent="0"/>
            <a:endParaRPr lang="en-US" sz="1800" dirty="0">
              <a:solidFill>
                <a:schemeClr val="tx1"/>
              </a:solidFill>
            </a:endParaRPr>
          </a:p>
          <a:p>
            <a:pPr indent="0"/>
            <a:r>
              <a:rPr lang="en-US" sz="1800" dirty="0">
                <a:solidFill>
                  <a:schemeClr val="tx1"/>
                </a:solidFill>
              </a:rPr>
              <a:t>Improving skills, confidence and attitudes to numbers and maths makes a real difference to people’s lives by opening up educational, employment and financial opportunities that lead to brighter futures.</a:t>
            </a:r>
          </a:p>
        </p:txBody>
      </p:sp>
    </p:spTree>
    <p:extLst>
      <p:ext uri="{BB962C8B-B14F-4D97-AF65-F5344CB8AC3E}">
        <p14:creationId xmlns:p14="http://schemas.microsoft.com/office/powerpoint/2010/main" val="3411810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B03CADC3-B357-0507-E684-EA9DEED3ACFC}"/>
              </a:ext>
            </a:extLst>
          </p:cNvPr>
          <p:cNvSpPr>
            <a:spLocks noGrp="1"/>
          </p:cNvSpPr>
          <p:nvPr>
            <p:ph type="body" sz="quarter" idx="11"/>
          </p:nvPr>
        </p:nvSpPr>
        <p:spPr>
          <a:xfrm>
            <a:off x="503237" y="618180"/>
            <a:ext cx="8137525" cy="377825"/>
          </a:xfrm>
        </p:spPr>
        <p:txBody>
          <a:bodyPr/>
          <a:lstStyle/>
          <a:p>
            <a:r>
              <a:rPr lang="en-GB" sz="2400"/>
              <a:t>Aims of the Schools &amp; Families Programme</a:t>
            </a:r>
          </a:p>
        </p:txBody>
      </p:sp>
      <p:sp>
        <p:nvSpPr>
          <p:cNvPr id="7" name="Text Placeholder 3">
            <a:extLst>
              <a:ext uri="{FF2B5EF4-FFF2-40B4-BE49-F238E27FC236}">
                <a16:creationId xmlns:a16="http://schemas.microsoft.com/office/drawing/2014/main" id="{C257BF1C-7E05-3118-C610-D800F6826504}"/>
              </a:ext>
            </a:extLst>
          </p:cNvPr>
          <p:cNvSpPr txBox="1">
            <a:spLocks/>
          </p:cNvSpPr>
          <p:nvPr/>
        </p:nvSpPr>
        <p:spPr>
          <a:xfrm>
            <a:off x="503238" y="1952625"/>
            <a:ext cx="4438217" cy="3599089"/>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600">
                <a:solidFill>
                  <a:schemeClr val="tx1"/>
                </a:solidFill>
              </a:rPr>
              <a:t>To increase pupils’:</a:t>
            </a:r>
          </a:p>
          <a:p>
            <a:pPr marL="742950" lvl="1" indent="-285750">
              <a:buFont typeface="Arial" panose="020B0604020202020204" pitchFamily="34" charset="0"/>
              <a:buChar char="•"/>
            </a:pPr>
            <a:r>
              <a:rPr lang="en-US" sz="1600" b="0"/>
              <a:t>confidence with numbers,</a:t>
            </a:r>
          </a:p>
          <a:p>
            <a:pPr marL="742950" lvl="1" indent="-285750">
              <a:buFont typeface="Arial" panose="020B0604020202020204" pitchFamily="34" charset="0"/>
              <a:buChar char="•"/>
            </a:pPr>
            <a:r>
              <a:rPr lang="en-US" sz="1600" b="0"/>
              <a:t>positive feelings about maths,</a:t>
            </a:r>
          </a:p>
          <a:p>
            <a:pPr marL="742950" lvl="1" indent="-285750">
              <a:buFont typeface="Arial" panose="020B0604020202020204" pitchFamily="34" charset="0"/>
              <a:buChar char="•"/>
            </a:pPr>
            <a:r>
              <a:rPr lang="en-US" sz="1600" b="0"/>
              <a:t>awareness of the value of maths outside the classroom.</a:t>
            </a:r>
          </a:p>
          <a:p>
            <a:pPr marL="285750" indent="-285750">
              <a:buFontTx/>
              <a:buChar char="-"/>
            </a:pPr>
            <a:endParaRPr lang="en-US" sz="1600">
              <a:solidFill>
                <a:schemeClr val="tx1"/>
              </a:solidFill>
            </a:endParaRPr>
          </a:p>
          <a:p>
            <a:pPr marL="285750" indent="-285750">
              <a:buFont typeface="Arial" panose="020B0604020202020204" pitchFamily="34" charset="0"/>
              <a:buChar char="•"/>
            </a:pPr>
            <a:r>
              <a:rPr lang="en-US" sz="1600">
                <a:solidFill>
                  <a:schemeClr val="tx1"/>
                </a:solidFill>
              </a:rPr>
              <a:t>To increase parents’, carers’ and school staff’s confidence in supporting children with maths.</a:t>
            </a:r>
          </a:p>
          <a:p>
            <a:pPr marL="285750" indent="-285750">
              <a:buFont typeface="Arial" panose="020B0604020202020204" pitchFamily="34" charset="0"/>
              <a:buChar char="•"/>
            </a:pPr>
            <a:endParaRPr lang="en-US" sz="1600">
              <a:solidFill>
                <a:schemeClr val="tx1"/>
              </a:solidFill>
            </a:endParaRPr>
          </a:p>
          <a:p>
            <a:pPr marL="285750" indent="-285750">
              <a:buFont typeface="Arial" panose="020B0604020202020204" pitchFamily="34" charset="0"/>
              <a:buChar char="•"/>
            </a:pPr>
            <a:r>
              <a:rPr lang="en-US" sz="1600">
                <a:solidFill>
                  <a:schemeClr val="tx1"/>
                </a:solidFill>
              </a:rPr>
              <a:t>To establish lasting approaches and strategies that will continue in schools beyond the end of the programme.</a:t>
            </a:r>
          </a:p>
        </p:txBody>
      </p:sp>
      <p:pic>
        <p:nvPicPr>
          <p:cNvPr id="1026" name="Picture 2" descr="A group of girls sitting at a table&#10;&#10;Description automatically generated">
            <a:extLst>
              <a:ext uri="{FF2B5EF4-FFF2-40B4-BE49-F238E27FC236}">
                <a16:creationId xmlns:a16="http://schemas.microsoft.com/office/drawing/2014/main" id="{B5E0CB82-EC5B-CC13-065E-CB16F0DFA2F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45062" y="1952625"/>
            <a:ext cx="3695700" cy="3752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460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Programme Overview</a:t>
            </a:r>
          </a:p>
        </p:txBody>
      </p:sp>
      <p:sp>
        <p:nvSpPr>
          <p:cNvPr id="5" name="Text Placeholder 3">
            <a:extLst>
              <a:ext uri="{FF2B5EF4-FFF2-40B4-BE49-F238E27FC236}">
                <a16:creationId xmlns:a16="http://schemas.microsoft.com/office/drawing/2014/main" id="{21269A07-BFCB-8C8F-7C02-D96500BB48D5}"/>
              </a:ext>
            </a:extLst>
          </p:cNvPr>
          <p:cNvSpPr txBox="1">
            <a:spLocks/>
          </p:cNvSpPr>
          <p:nvPr/>
        </p:nvSpPr>
        <p:spPr>
          <a:xfrm>
            <a:off x="503238" y="1489798"/>
            <a:ext cx="8382144" cy="377826"/>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r>
              <a:rPr lang="en-US" sz="1600">
                <a:solidFill>
                  <a:schemeClr val="tx1"/>
                </a:solidFill>
              </a:rPr>
              <a:t>Each participating school receives a package of support across the year:</a:t>
            </a:r>
          </a:p>
        </p:txBody>
      </p:sp>
      <p:sp>
        <p:nvSpPr>
          <p:cNvPr id="6" name="Rectangle 5">
            <a:extLst>
              <a:ext uri="{FF2B5EF4-FFF2-40B4-BE49-F238E27FC236}">
                <a16:creationId xmlns:a16="http://schemas.microsoft.com/office/drawing/2014/main" id="{380EE134-1516-42F7-023B-362892D16B11}"/>
              </a:ext>
            </a:extLst>
          </p:cNvPr>
          <p:cNvSpPr/>
          <p:nvPr/>
        </p:nvSpPr>
        <p:spPr>
          <a:xfrm>
            <a:off x="618259" y="1846264"/>
            <a:ext cx="3795121" cy="2060718"/>
          </a:xfrm>
          <a:prstGeom prst="rect">
            <a:avLst/>
          </a:prstGeom>
          <a:solidFill>
            <a:schemeClr val="bg1"/>
          </a:solidFill>
          <a:ln w="28575">
            <a:solidFill>
              <a:srgbClr val="00527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350" b="1" u="sng" dirty="0">
                <a:solidFill>
                  <a:srgbClr val="000000"/>
                </a:solidFill>
                <a:latin typeface="Lato" panose="020F0502020204030203" pitchFamily="34" charset="0"/>
              </a:rPr>
              <a:t>Training</a:t>
            </a:r>
          </a:p>
          <a:p>
            <a:pPr marL="285750" indent="-285750" fontAlgn="base">
              <a:buFont typeface="Arial" panose="020B0604020202020204" pitchFamily="34" charset="0"/>
              <a:buChar char="•"/>
            </a:pPr>
            <a:r>
              <a:rPr lang="en-US" sz="1350" b="1" dirty="0">
                <a:solidFill>
                  <a:schemeClr val="tx1"/>
                </a:solidFill>
                <a:highlight>
                  <a:srgbClr val="FFFFFF"/>
                </a:highlight>
                <a:latin typeface="+mj-lt"/>
              </a:rPr>
              <a:t>Numeracy Champion </a:t>
            </a:r>
            <a:r>
              <a:rPr lang="en-US" sz="1350" dirty="0">
                <a:solidFill>
                  <a:schemeClr val="tx1"/>
                </a:solidFill>
                <a:highlight>
                  <a:srgbClr val="FFFFFF"/>
                </a:highlight>
                <a:latin typeface="+mj-lt"/>
              </a:rPr>
              <a:t>training</a:t>
            </a:r>
            <a:r>
              <a:rPr lang="en-US" sz="1350" i="0" dirty="0">
                <a:solidFill>
                  <a:schemeClr val="tx1"/>
                </a:solidFill>
                <a:effectLst/>
                <a:highlight>
                  <a:srgbClr val="FFFFFF"/>
                </a:highlight>
                <a:latin typeface="+mj-lt"/>
              </a:rPr>
              <a:t> for up to three members of staff, enabling the Champions to </a:t>
            </a:r>
            <a:r>
              <a:rPr lang="en-US" sz="1350" dirty="0">
                <a:solidFill>
                  <a:schemeClr val="tx1"/>
                </a:solidFill>
                <a:latin typeface="+mj-lt"/>
              </a:rPr>
              <a:t>support staff, parents/ carers and children with number confidence. </a:t>
            </a:r>
          </a:p>
          <a:p>
            <a:pPr marL="285750" indent="-285750" fontAlgn="base">
              <a:buFont typeface="Arial" panose="020B0604020202020204" pitchFamily="34" charset="0"/>
              <a:buChar char="•"/>
            </a:pPr>
            <a:r>
              <a:rPr lang="en-US" sz="1350" b="1" dirty="0">
                <a:solidFill>
                  <a:schemeClr val="tx1"/>
                </a:solidFill>
                <a:latin typeface="+mj-lt"/>
              </a:rPr>
              <a:t>Feeling Better About Maths </a:t>
            </a:r>
            <a:r>
              <a:rPr lang="en-US" sz="1350" dirty="0">
                <a:solidFill>
                  <a:schemeClr val="tx1"/>
                </a:solidFill>
                <a:latin typeface="+mj-lt"/>
              </a:rPr>
              <a:t>online CPD available for all staff</a:t>
            </a:r>
            <a:endParaRPr lang="en-US" sz="1350" b="1" dirty="0">
              <a:solidFill>
                <a:schemeClr val="tx1"/>
              </a:solidFill>
              <a:latin typeface="+mj-lt"/>
            </a:endParaRPr>
          </a:p>
          <a:p>
            <a:pPr marL="285750" indent="-285750" fontAlgn="base">
              <a:buFont typeface="Arial" panose="020B0604020202020204" pitchFamily="34" charset="0"/>
              <a:buChar char="•"/>
            </a:pPr>
            <a:r>
              <a:rPr lang="en-US" sz="1350" b="1" dirty="0">
                <a:solidFill>
                  <a:schemeClr val="tx1"/>
                </a:solidFill>
                <a:latin typeface="+mj-lt"/>
              </a:rPr>
              <a:t>Parental engagement webinar </a:t>
            </a:r>
            <a:r>
              <a:rPr lang="en-US" sz="1350" dirty="0">
                <a:solidFill>
                  <a:schemeClr val="tx1"/>
                </a:solidFill>
                <a:latin typeface="+mj-lt"/>
              </a:rPr>
              <a:t>for project lead.</a:t>
            </a:r>
            <a:r>
              <a:rPr lang="en-US" sz="1350" dirty="0"/>
              <a:t>.</a:t>
            </a:r>
            <a:endParaRPr lang="en-GB" sz="1350" dirty="0"/>
          </a:p>
        </p:txBody>
      </p:sp>
      <p:sp>
        <p:nvSpPr>
          <p:cNvPr id="9" name="Rectangle 8">
            <a:extLst>
              <a:ext uri="{FF2B5EF4-FFF2-40B4-BE49-F238E27FC236}">
                <a16:creationId xmlns:a16="http://schemas.microsoft.com/office/drawing/2014/main" id="{1224C2D6-61C2-BDF4-DCC9-024316625D76}"/>
              </a:ext>
            </a:extLst>
          </p:cNvPr>
          <p:cNvSpPr/>
          <p:nvPr/>
        </p:nvSpPr>
        <p:spPr>
          <a:xfrm>
            <a:off x="4572000" y="1846263"/>
            <a:ext cx="3795121" cy="2060719"/>
          </a:xfrm>
          <a:prstGeom prst="rect">
            <a:avLst/>
          </a:prstGeom>
          <a:solidFill>
            <a:schemeClr val="bg1"/>
          </a:solidFill>
          <a:ln w="28575">
            <a:solidFill>
              <a:srgbClr val="00527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350" b="1" u="sng" dirty="0">
                <a:solidFill>
                  <a:srgbClr val="000000"/>
                </a:solidFill>
                <a:latin typeface="Lato" panose="020F0502020204030203" pitchFamily="34" charset="0"/>
              </a:rPr>
              <a:t>Resources</a:t>
            </a:r>
          </a:p>
          <a:p>
            <a:pPr marL="285750" indent="-285750" fontAlgn="base">
              <a:buFont typeface="Arial" panose="020B0604020202020204" pitchFamily="34" charset="0"/>
              <a:buChar char="•"/>
            </a:pPr>
            <a:r>
              <a:rPr lang="en-US" sz="1350" b="1" dirty="0">
                <a:solidFill>
                  <a:schemeClr val="tx1"/>
                </a:solidFill>
                <a:highlight>
                  <a:srgbClr val="FFFFFF"/>
                </a:highlight>
                <a:latin typeface="+mj-lt"/>
              </a:rPr>
              <a:t>Family Maths Toolkit </a:t>
            </a:r>
            <a:r>
              <a:rPr lang="en-US" sz="1350" dirty="0">
                <a:solidFill>
                  <a:schemeClr val="tx1"/>
                </a:solidFill>
                <a:highlight>
                  <a:srgbClr val="FFFFFF"/>
                </a:highlight>
                <a:latin typeface="+mj-lt"/>
              </a:rPr>
              <a:t>activities and scrapbooks for all pupils.</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Materials to deliver </a:t>
            </a:r>
            <a:r>
              <a:rPr lang="en-US" sz="1350" b="1" dirty="0">
                <a:solidFill>
                  <a:schemeClr val="tx1"/>
                </a:solidFill>
                <a:highlight>
                  <a:srgbClr val="FFFFFF"/>
                </a:highlight>
                <a:latin typeface="+mj-lt"/>
              </a:rPr>
              <a:t>‘Help Your Child Love Maths!’ </a:t>
            </a:r>
            <a:r>
              <a:rPr lang="en-US" sz="1350" dirty="0">
                <a:solidFill>
                  <a:schemeClr val="tx1"/>
                </a:solidFill>
                <a:highlight>
                  <a:srgbClr val="FFFFFF"/>
                </a:highlight>
                <a:latin typeface="+mj-lt"/>
              </a:rPr>
              <a:t>parent workshops.</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Access to the </a:t>
            </a:r>
            <a:r>
              <a:rPr lang="en-US" sz="1350" b="1" dirty="0">
                <a:solidFill>
                  <a:schemeClr val="tx1"/>
                </a:solidFill>
                <a:highlight>
                  <a:srgbClr val="FFFFFF"/>
                </a:highlight>
                <a:latin typeface="+mj-lt"/>
              </a:rPr>
              <a:t>National Numeracy Challenge </a:t>
            </a:r>
            <a:r>
              <a:rPr lang="en-US" sz="1350" dirty="0">
                <a:solidFill>
                  <a:schemeClr val="tx1"/>
                </a:solidFill>
                <a:highlight>
                  <a:srgbClr val="FFFFFF"/>
                </a:highlight>
                <a:latin typeface="+mj-lt"/>
              </a:rPr>
              <a:t>for staff and parents.</a:t>
            </a:r>
            <a:r>
              <a:rPr lang="en-US" sz="1350" dirty="0"/>
              <a:t>.</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Materials for communications with parents.</a:t>
            </a:r>
          </a:p>
          <a:p>
            <a:pPr marL="285750" indent="-285750" fontAlgn="base">
              <a:buFont typeface="Arial" panose="020B0604020202020204" pitchFamily="34" charset="0"/>
              <a:buChar char="•"/>
            </a:pPr>
            <a:endParaRPr lang="en-GB" sz="1350" dirty="0"/>
          </a:p>
        </p:txBody>
      </p:sp>
      <p:sp>
        <p:nvSpPr>
          <p:cNvPr id="10" name="Rectangle 9">
            <a:extLst>
              <a:ext uri="{FF2B5EF4-FFF2-40B4-BE49-F238E27FC236}">
                <a16:creationId xmlns:a16="http://schemas.microsoft.com/office/drawing/2014/main" id="{007CC832-6113-2894-370C-43BF37CDE85A}"/>
              </a:ext>
            </a:extLst>
          </p:cNvPr>
          <p:cNvSpPr/>
          <p:nvPr/>
        </p:nvSpPr>
        <p:spPr>
          <a:xfrm>
            <a:off x="618259" y="4049137"/>
            <a:ext cx="3795121" cy="2060718"/>
          </a:xfrm>
          <a:prstGeom prst="rect">
            <a:avLst/>
          </a:prstGeom>
          <a:solidFill>
            <a:schemeClr val="bg1"/>
          </a:solidFill>
          <a:ln w="28575">
            <a:solidFill>
              <a:srgbClr val="00527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350" b="1" u="sng" dirty="0">
                <a:solidFill>
                  <a:srgbClr val="000000"/>
                </a:solidFill>
                <a:latin typeface="Lato" panose="020F0502020204030203" pitchFamily="34" charset="0"/>
              </a:rPr>
              <a:t>Participation</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Where available, lessons and assemblies from our </a:t>
            </a:r>
            <a:r>
              <a:rPr lang="en-US" sz="1350" b="1" dirty="0">
                <a:solidFill>
                  <a:schemeClr val="tx1"/>
                </a:solidFill>
                <a:highlight>
                  <a:srgbClr val="FFFFFF"/>
                </a:highlight>
                <a:latin typeface="+mj-lt"/>
              </a:rPr>
              <a:t>Corporate Volunteers.</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Participation in National Numeracy campaigns: </a:t>
            </a:r>
            <a:r>
              <a:rPr lang="en-US" sz="1350" b="1" dirty="0">
                <a:solidFill>
                  <a:schemeClr val="tx1"/>
                </a:solidFill>
                <a:highlight>
                  <a:srgbClr val="FFFFFF"/>
                </a:highlight>
                <a:latin typeface="+mj-lt"/>
              </a:rPr>
              <a:t>National Numeracy Day </a:t>
            </a:r>
            <a:r>
              <a:rPr lang="en-US" sz="1350" dirty="0">
                <a:solidFill>
                  <a:schemeClr val="tx1"/>
                </a:solidFill>
                <a:highlight>
                  <a:srgbClr val="FFFFFF"/>
                </a:highlight>
                <a:latin typeface="+mj-lt"/>
              </a:rPr>
              <a:t>and </a:t>
            </a:r>
            <a:r>
              <a:rPr lang="en-US" sz="1350" b="1" dirty="0">
                <a:solidFill>
                  <a:schemeClr val="tx1"/>
                </a:solidFill>
                <a:highlight>
                  <a:srgbClr val="FFFFFF"/>
                </a:highlight>
                <a:latin typeface="+mj-lt"/>
              </a:rPr>
              <a:t>Number Confidence Week.</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Expert-led webinars on topics such as maths anxiety, dyscalculia and financial confidence.</a:t>
            </a:r>
          </a:p>
        </p:txBody>
      </p:sp>
      <p:sp>
        <p:nvSpPr>
          <p:cNvPr id="11" name="Rectangle 10">
            <a:extLst>
              <a:ext uri="{FF2B5EF4-FFF2-40B4-BE49-F238E27FC236}">
                <a16:creationId xmlns:a16="http://schemas.microsoft.com/office/drawing/2014/main" id="{0D768C08-59DB-40FE-3A0D-7AF083EAC3F6}"/>
              </a:ext>
            </a:extLst>
          </p:cNvPr>
          <p:cNvSpPr/>
          <p:nvPr/>
        </p:nvSpPr>
        <p:spPr>
          <a:xfrm>
            <a:off x="4571999" y="4049137"/>
            <a:ext cx="3795121" cy="2060718"/>
          </a:xfrm>
          <a:prstGeom prst="rect">
            <a:avLst/>
          </a:prstGeom>
          <a:solidFill>
            <a:schemeClr val="bg1"/>
          </a:solidFill>
          <a:ln w="28575">
            <a:solidFill>
              <a:srgbClr val="00527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350" b="1" u="sng" dirty="0">
                <a:solidFill>
                  <a:srgbClr val="000000"/>
                </a:solidFill>
                <a:latin typeface="Lato" panose="020F0502020204030203" pitchFamily="34" charset="0"/>
              </a:rPr>
              <a:t>Support</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Ongoing support from a dedicated National Numeracy team throughout the programme.</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Access to an online resource hub.</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Termly online forums with other schools to share successes and challenges.</a:t>
            </a:r>
          </a:p>
          <a:p>
            <a:pPr marL="285750" indent="-285750" fontAlgn="base">
              <a:buFont typeface="Arial" panose="020B0604020202020204" pitchFamily="34" charset="0"/>
              <a:buChar char="•"/>
            </a:pPr>
            <a:r>
              <a:rPr lang="en-US" sz="1350" dirty="0">
                <a:solidFill>
                  <a:schemeClr val="tx1"/>
                </a:solidFill>
                <a:highlight>
                  <a:srgbClr val="FFFFFF"/>
                </a:highlight>
                <a:latin typeface="+mj-lt"/>
              </a:rPr>
              <a:t>Termly newsletter.</a:t>
            </a:r>
            <a:r>
              <a:rPr lang="en-US" sz="1350" dirty="0"/>
              <a:t>.</a:t>
            </a:r>
          </a:p>
          <a:p>
            <a:pPr marL="285750" indent="-285750" fontAlgn="base">
              <a:buFont typeface="Arial" panose="020B0604020202020204" pitchFamily="34" charset="0"/>
              <a:buChar char="•"/>
            </a:pPr>
            <a:endParaRPr lang="en-GB" sz="1350" dirty="0"/>
          </a:p>
        </p:txBody>
      </p:sp>
    </p:spTree>
    <p:extLst>
      <p:ext uri="{BB962C8B-B14F-4D97-AF65-F5344CB8AC3E}">
        <p14:creationId xmlns:p14="http://schemas.microsoft.com/office/powerpoint/2010/main" val="1987415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lIns="91440" tIns="45720" rIns="91440" bIns="45720" anchor="t"/>
          <a:lstStyle/>
          <a:p>
            <a:r>
              <a:rPr lang="en-GB" sz="2400">
                <a:cs typeface="Rubik Medium"/>
              </a:rPr>
              <a:t>Family Maths Toolkit</a:t>
            </a:r>
            <a:endParaRPr lang="en-GB" sz="2400"/>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3046988"/>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Core component of the Schools &amp; Families Programme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Encourage family involvement in everyday maths activities at home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Alternative to traditional ‘worksheet’ homework</a:t>
            </a:r>
          </a:p>
        </p:txBody>
      </p:sp>
      <p:pic>
        <p:nvPicPr>
          <p:cNvPr id="4" name="Picture 3">
            <a:extLst>
              <a:ext uri="{FF2B5EF4-FFF2-40B4-BE49-F238E27FC236}">
                <a16:creationId xmlns:a16="http://schemas.microsoft.com/office/drawing/2014/main" id="{FCBB7A4D-EA92-5BCA-5ECC-35294E2A41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7085" y="1523137"/>
            <a:ext cx="2063677" cy="2954425"/>
          </a:xfrm>
          <a:prstGeom prst="rect">
            <a:avLst/>
          </a:prstGeom>
        </p:spPr>
      </p:pic>
      <p:pic>
        <p:nvPicPr>
          <p:cNvPr id="7" name="Picture 6">
            <a:extLst>
              <a:ext uri="{FF2B5EF4-FFF2-40B4-BE49-F238E27FC236}">
                <a16:creationId xmlns:a16="http://schemas.microsoft.com/office/drawing/2014/main" id="{6A16558C-B0DA-0D56-68EF-BA36917C4C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45149" y="2914131"/>
            <a:ext cx="1993088" cy="2808591"/>
          </a:xfrm>
          <a:prstGeom prst="rect">
            <a:avLst/>
          </a:prstGeom>
        </p:spPr>
      </p:pic>
    </p:spTree>
    <p:extLst>
      <p:ext uri="{BB962C8B-B14F-4D97-AF65-F5344CB8AC3E}">
        <p14:creationId xmlns:p14="http://schemas.microsoft.com/office/powerpoint/2010/main" val="1618464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Family Maths Toolkit</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3273516" cy="3339376"/>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Year group packs (unlabelled)</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Teacher content overview</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Linked to National Curriculum</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Open-ended</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Related to seasonal events, holidays and everyday maths</a:t>
            </a:r>
          </a:p>
        </p:txBody>
      </p:sp>
      <p:pic>
        <p:nvPicPr>
          <p:cNvPr id="5" name="Picture 4">
            <a:extLst>
              <a:ext uri="{FF2B5EF4-FFF2-40B4-BE49-F238E27FC236}">
                <a16:creationId xmlns:a16="http://schemas.microsoft.com/office/drawing/2014/main" id="{9775A774-92CB-C24A-21DE-F78116680A1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90935" y="4248408"/>
            <a:ext cx="4939356" cy="1780610"/>
          </a:xfrm>
          <a:prstGeom prst="rect">
            <a:avLst/>
          </a:prstGeom>
        </p:spPr>
      </p:pic>
      <p:pic>
        <p:nvPicPr>
          <p:cNvPr id="4" name="Picture 3">
            <a:extLst>
              <a:ext uri="{FF2B5EF4-FFF2-40B4-BE49-F238E27FC236}">
                <a16:creationId xmlns:a16="http://schemas.microsoft.com/office/drawing/2014/main" id="{05D6A87C-AC0C-5D96-1604-C2A708E074F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478429" y="558914"/>
            <a:ext cx="2173102" cy="3074894"/>
          </a:xfrm>
          <a:prstGeom prst="rect">
            <a:avLst/>
          </a:prstGeom>
        </p:spPr>
      </p:pic>
    </p:spTree>
    <p:extLst>
      <p:ext uri="{BB962C8B-B14F-4D97-AF65-F5344CB8AC3E}">
        <p14:creationId xmlns:p14="http://schemas.microsoft.com/office/powerpoint/2010/main" val="2933875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Scrapbooks</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156966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Every participating pupil will receive a National Numeracy scrapbook.</a:t>
            </a: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Blank pages</a:t>
            </a: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Activities stuck in (A4 or A5)</a:t>
            </a:r>
          </a:p>
        </p:txBody>
      </p:sp>
      <p:pic>
        <p:nvPicPr>
          <p:cNvPr id="5" name="Picture 4" descr="A group of notebooks on a blue surface&#10;&#10;AI-generated content may be incorrect.">
            <a:extLst>
              <a:ext uri="{FF2B5EF4-FFF2-40B4-BE49-F238E27FC236}">
                <a16:creationId xmlns:a16="http://schemas.microsoft.com/office/drawing/2014/main" id="{70FA27D1-C2B2-504F-5E6B-91A6F35827F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365812" y="2899417"/>
            <a:ext cx="4274951" cy="3106391"/>
          </a:xfrm>
          <a:prstGeom prst="rect">
            <a:avLst/>
          </a:prstGeom>
        </p:spPr>
      </p:pic>
    </p:spTree>
    <p:extLst>
      <p:ext uri="{BB962C8B-B14F-4D97-AF65-F5344CB8AC3E}">
        <p14:creationId xmlns:p14="http://schemas.microsoft.com/office/powerpoint/2010/main" val="2262618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Marking and Feedback</a:t>
            </a:r>
          </a:p>
        </p:txBody>
      </p:sp>
      <p:sp>
        <p:nvSpPr>
          <p:cNvPr id="2" name="TextBox 1">
            <a:extLst>
              <a:ext uri="{FF2B5EF4-FFF2-40B4-BE49-F238E27FC236}">
                <a16:creationId xmlns:a16="http://schemas.microsoft.com/office/drawing/2014/main" id="{6B1F0C64-E1A6-94C5-7B92-C2982680C2D9}"/>
              </a:ext>
            </a:extLst>
          </p:cNvPr>
          <p:cNvSpPr txBox="1"/>
          <p:nvPr/>
        </p:nvSpPr>
        <p:spPr>
          <a:xfrm>
            <a:off x="625624" y="2096361"/>
            <a:ext cx="4939356" cy="156966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No expectation of marking</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Acknowledgement is recommended (small effort comment or sticker)</a:t>
            </a:r>
          </a:p>
          <a:p>
            <a:pPr marL="285750" indent="-285750">
              <a:spcAft>
                <a:spcPts val="1200"/>
              </a:spcAft>
              <a:buFont typeface="Arial" panose="020B0604020202020204" pitchFamily="34" charset="0"/>
              <a:buChar char="•"/>
            </a:pPr>
            <a:r>
              <a:rPr lang="en-GB" sz="1900" dirty="0">
                <a:solidFill>
                  <a:srgbClr val="000000"/>
                </a:solidFill>
                <a:latin typeface="Lato"/>
                <a:ea typeface="Lato"/>
                <a:cs typeface="Lato"/>
              </a:rPr>
              <a:t>Certificate</a:t>
            </a:r>
          </a:p>
        </p:txBody>
      </p:sp>
      <p:pic>
        <p:nvPicPr>
          <p:cNvPr id="6" name="Picture 5">
            <a:extLst>
              <a:ext uri="{FF2B5EF4-FFF2-40B4-BE49-F238E27FC236}">
                <a16:creationId xmlns:a16="http://schemas.microsoft.com/office/drawing/2014/main" id="{9818873E-0588-8CD5-64E1-305A7FADB0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1604" y="3779762"/>
            <a:ext cx="3277317" cy="2290486"/>
          </a:xfrm>
          <a:prstGeom prst="rect">
            <a:avLst/>
          </a:prstGeom>
        </p:spPr>
      </p:pic>
      <p:pic>
        <p:nvPicPr>
          <p:cNvPr id="2050" name="Picture 2" descr="Star scrapbooks wall display">
            <a:extLst>
              <a:ext uri="{FF2B5EF4-FFF2-40B4-BE49-F238E27FC236}">
                <a16:creationId xmlns:a16="http://schemas.microsoft.com/office/drawing/2014/main" id="{A0E109A3-A35C-408F-ACEA-0470EDB3AEE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a:fillRect/>
          </a:stretch>
        </p:blipFill>
        <p:spPr bwMode="auto">
          <a:xfrm>
            <a:off x="4684143" y="2971567"/>
            <a:ext cx="4040179" cy="3098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404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5E9BDF14-B271-8E67-8B56-E9130E35AF81}"/>
              </a:ext>
            </a:extLst>
          </p:cNvPr>
          <p:cNvSpPr>
            <a:spLocks noGrp="1"/>
          </p:cNvSpPr>
          <p:nvPr>
            <p:ph type="body" sz="quarter" idx="11"/>
          </p:nvPr>
        </p:nvSpPr>
        <p:spPr>
          <a:xfrm>
            <a:off x="503238" y="1040967"/>
            <a:ext cx="8137525" cy="377825"/>
          </a:xfrm>
        </p:spPr>
        <p:txBody>
          <a:bodyPr/>
          <a:lstStyle/>
          <a:p>
            <a:r>
              <a:rPr lang="en-GB" sz="2400"/>
              <a:t>Examples</a:t>
            </a:r>
          </a:p>
        </p:txBody>
      </p:sp>
      <p:pic>
        <p:nvPicPr>
          <p:cNvPr id="5" name="Picture 2" descr="A picture containing text, whiteboard&#10;&#10;Description automatically generated">
            <a:extLst>
              <a:ext uri="{FF2B5EF4-FFF2-40B4-BE49-F238E27FC236}">
                <a16:creationId xmlns:a16="http://schemas.microsoft.com/office/drawing/2014/main" id="{D4573BBA-DB3C-E49C-799A-1D5E303E4E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58964" y="1640910"/>
            <a:ext cx="5826072" cy="4369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940514"/>
      </p:ext>
    </p:extLst>
  </p:cSld>
  <p:clrMapOvr>
    <a:masterClrMapping/>
  </p:clrMapOvr>
</p:sld>
</file>

<file path=ppt/theme/theme1.xml><?xml version="1.0" encoding="utf-8"?>
<a:theme xmlns:a="http://schemas.openxmlformats.org/drawingml/2006/main" name="Theme2">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2" id="{0F7E03F4-3FED-4616-88E3-EBE6F1565AAD}" vid="{9193F136-2AFF-4EFC-9F11-4A81FAECC65C}"/>
    </a:ext>
  </a:extLst>
</a:theme>
</file>

<file path=ppt/theme/theme2.xml><?xml version="1.0" encoding="utf-8"?>
<a:theme xmlns:a="http://schemas.openxmlformats.org/drawingml/2006/main" name="Title page">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16E07631-C9A3-4F83-9EF2-2AB8622157CB}"/>
    </a:ext>
  </a:extLst>
</a:theme>
</file>

<file path=ppt/theme/theme3.xml><?xml version="1.0" encoding="utf-8"?>
<a:theme xmlns:a="http://schemas.openxmlformats.org/drawingml/2006/main" name="Content page (with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B008EEE-34FB-4B88-9888-03E1265E3605}"/>
    </a:ext>
  </a:extLst>
</a:theme>
</file>

<file path=ppt/theme/theme4.xml><?xml version="1.0" encoding="utf-8"?>
<a:theme xmlns:a="http://schemas.openxmlformats.org/drawingml/2006/main" name="Content page (no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FF3E6A6-47AE-4815-AC35-B1676EB11EB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n/a</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6" ma:contentTypeDescription="Create a new document." ma:contentTypeScope="" ma:versionID="2d8c4cf79d550b5702ee6bf8a245d45a">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043eb449fb66c973ed7e3faa9a5aba28"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minOccurs="0"/>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nillable="true"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element name="MediaServiceBillingMetadata" ma:index="5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566C697-78DC-4C8E-A680-71DE8176B5D7}">
  <ds:schemaRefs>
    <ds:schemaRef ds:uri="http://purl.org/dc/elements/1.1/"/>
    <ds:schemaRef ds:uri="http://schemas.microsoft.com/office/2006/documentManagement/types"/>
    <ds:schemaRef ds:uri="http://purl.org/dc/dcmitype/"/>
    <ds:schemaRef ds:uri="5c446c59-e2cf-4ab6-976a-d41307e20e11"/>
    <ds:schemaRef ds:uri="http://schemas.microsoft.com/office/infopath/2007/PartnerControls"/>
    <ds:schemaRef ds:uri="http://schemas.microsoft.com/office/2006/metadata/properties"/>
    <ds:schemaRef ds:uri="http://www.w3.org/XML/1998/namespace"/>
    <ds:schemaRef ds:uri="http://purl.org/dc/terms/"/>
    <ds:schemaRef ds:uri="http://schemas.openxmlformats.org/package/2006/metadata/core-properties"/>
    <ds:schemaRef ds:uri="b072cec8-3e9d-43cd-90c2-d7a855a423e0"/>
    <ds:schemaRef ds:uri="3d4fb1ce-7578-4a36-b24b-8490e06c8395"/>
  </ds:schemaRefs>
</ds:datastoreItem>
</file>

<file path=customXml/itemProps2.xml><?xml version="1.0" encoding="utf-8"?>
<ds:datastoreItem xmlns:ds="http://schemas.openxmlformats.org/officeDocument/2006/customXml" ds:itemID="{C2D1D794-2BBC-43BE-BAB8-6C84BC1093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4fb1ce-7578-4a36-b24b-8490e06c8395"/>
    <ds:schemaRef ds:uri="5c446c59-e2cf-4ab6-976a-d41307e20e11"/>
    <ds:schemaRef ds:uri="b072cec8-3e9d-43cd-90c2-d7a855a423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095EE97-B0A0-452F-A2B6-6A3204F93A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Theme2</Template>
  <TotalTime>0</TotalTime>
  <Words>987</Words>
  <Application>Microsoft Office PowerPoint</Application>
  <PresentationFormat>On-screen Show (4:3)</PresentationFormat>
  <Paragraphs>143</Paragraphs>
  <Slides>18</Slides>
  <Notes>10</Notes>
  <HiddenSlides>0</HiddenSlides>
  <MMClips>1</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18</vt:i4>
      </vt:variant>
    </vt:vector>
  </HeadingPairs>
  <TitlesOfParts>
    <vt:vector size="28" baseType="lpstr">
      <vt:lpstr>Aptos</vt:lpstr>
      <vt:lpstr>Arial</vt:lpstr>
      <vt:lpstr>Lato</vt:lpstr>
      <vt:lpstr>Lato Light</vt:lpstr>
      <vt:lpstr>Rubik Medium</vt:lpstr>
      <vt:lpstr>Segoe UI</vt:lpstr>
      <vt:lpstr>Theme2</vt:lpstr>
      <vt:lpstr>Title page</vt:lpstr>
      <vt:lpstr>Content page (with falling numbers)</vt:lpstr>
      <vt:lpstr>Content page (no falling numbers)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Barnes</dc:creator>
  <cp:lastModifiedBy>Lizzie Green</cp:lastModifiedBy>
  <cp:revision>2</cp:revision>
  <dcterms:created xsi:type="dcterms:W3CDTF">2024-05-21T12:22:41Z</dcterms:created>
  <dcterms:modified xsi:type="dcterms:W3CDTF">2026-06-03T16:01:50Z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